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9"/>
  </p:notesMasterIdLst>
  <p:sldIdLst>
    <p:sldId id="281" r:id="rId2"/>
    <p:sldId id="267" r:id="rId3"/>
    <p:sldId id="410" r:id="rId4"/>
    <p:sldId id="413" r:id="rId5"/>
    <p:sldId id="412" r:id="rId6"/>
    <p:sldId id="411" r:id="rId7"/>
    <p:sldId id="424" r:id="rId8"/>
    <p:sldId id="423" r:id="rId9"/>
    <p:sldId id="429" r:id="rId10"/>
    <p:sldId id="427" r:id="rId11"/>
    <p:sldId id="421" r:id="rId12"/>
    <p:sldId id="428" r:id="rId13"/>
    <p:sldId id="419" r:id="rId14"/>
    <p:sldId id="257" r:id="rId15"/>
    <p:sldId id="263" r:id="rId16"/>
    <p:sldId id="262" r:id="rId17"/>
    <p:sldId id="417" r:id="rId18"/>
    <p:sldId id="420" r:id="rId19"/>
    <p:sldId id="426" r:id="rId20"/>
    <p:sldId id="415" r:id="rId21"/>
    <p:sldId id="418" r:id="rId22"/>
    <p:sldId id="416" r:id="rId23"/>
    <p:sldId id="310" r:id="rId24"/>
    <p:sldId id="306" r:id="rId25"/>
    <p:sldId id="308" r:id="rId26"/>
    <p:sldId id="325" r:id="rId27"/>
    <p:sldId id="4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2E23FBE-ABC1-EA42-8BD0-16BEBD7EF442}">
          <p14:sldIdLst>
            <p14:sldId id="281"/>
            <p14:sldId id="267"/>
            <p14:sldId id="410"/>
            <p14:sldId id="413"/>
            <p14:sldId id="412"/>
            <p14:sldId id="411"/>
            <p14:sldId id="424"/>
            <p14:sldId id="423"/>
            <p14:sldId id="429"/>
            <p14:sldId id="427"/>
            <p14:sldId id="421"/>
            <p14:sldId id="428"/>
            <p14:sldId id="419"/>
            <p14:sldId id="257"/>
            <p14:sldId id="263"/>
            <p14:sldId id="262"/>
            <p14:sldId id="417"/>
            <p14:sldId id="420"/>
            <p14:sldId id="426"/>
            <p14:sldId id="415"/>
            <p14:sldId id="418"/>
            <p14:sldId id="416"/>
            <p14:sldId id="310"/>
            <p14:sldId id="306"/>
            <p14:sldId id="308"/>
            <p14:sldId id="325"/>
            <p14:sldId id="4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Harvey" initials="JH" lastIdx="28" clrIdx="0">
    <p:extLst>
      <p:ext uri="{19B8F6BF-5375-455C-9EA6-DF929625EA0E}">
        <p15:presenceInfo xmlns:p15="http://schemas.microsoft.com/office/powerpoint/2012/main" userId="S::JHARVEY@MITRE.ORG::b4608c05-6e59-4bf3-87d1-9c858e88a1e6" providerId="AD"/>
      </p:ext>
    </p:extLst>
  </p:cmAuthor>
  <p:cmAuthor id="2" name="Jeri Taylor" initials="JT" lastIdx="18" clrIdx="1">
    <p:extLst>
      <p:ext uri="{19B8F6BF-5375-455C-9EA6-DF929625EA0E}">
        <p15:presenceInfo xmlns:p15="http://schemas.microsoft.com/office/powerpoint/2012/main" userId="S::JERITAYLOR@MITRE.ORG::3822cdb7-5e08-491b-ba3c-d06f7974d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0D2541"/>
    <a:srgbClr val="FFFFFF"/>
    <a:srgbClr val="FFFC00"/>
    <a:srgbClr val="0E2641"/>
    <a:srgbClr val="000000"/>
    <a:srgbClr val="E5EEEF"/>
    <a:srgbClr val="335EAC"/>
    <a:srgbClr val="39C5F3"/>
    <a:srgbClr val="4FB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5" autoAdjust="0"/>
    <p:restoredTop sz="89807" autoAdjust="0"/>
  </p:normalViewPr>
  <p:slideViewPr>
    <p:cSldViewPr snapToObjects="1" showGuides="1">
      <p:cViewPr varScale="1">
        <p:scale>
          <a:sx n="105" d="100"/>
          <a:sy n="105" d="100"/>
        </p:scale>
        <p:origin x="216" y="264"/>
      </p:cViewPr>
      <p:guideLst>
        <p:guide orient="horz" pos="2160"/>
        <p:guide pos="3840"/>
      </p:guideLst>
    </p:cSldViewPr>
  </p:slideViewPr>
  <p:outlineViewPr>
    <p:cViewPr>
      <p:scale>
        <a:sx n="33" d="100"/>
        <a:sy n="33" d="100"/>
      </p:scale>
      <p:origin x="0" y="-696"/>
    </p:cViewPr>
  </p:outlineViewPr>
  <p:notesTextViewPr>
    <p:cViewPr>
      <p:scale>
        <a:sx n="1" d="1"/>
        <a:sy n="1" d="1"/>
      </p:scale>
      <p:origin x="0" y="0"/>
    </p:cViewPr>
  </p:notesTextViewPr>
  <p:sorterViewPr>
    <p:cViewPr>
      <p:scale>
        <a:sx n="80" d="100"/>
        <a:sy n="80" d="100"/>
      </p:scale>
      <p:origin x="0" y="-11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F41DA98-DD0A-1B4F-A599-A48A0F931A5C}" type="datetimeFigureOut">
              <a:rPr lang="en-US" smtClean="0"/>
              <a:pPr/>
              <a:t>11/15/23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3E89008-A845-3542-9030-80EE4706E754}" type="slidenum">
              <a:rPr lang="en-US" smtClean="0"/>
              <a:pPr/>
              <a:t>‹#›</a:t>
            </a:fld>
            <a:endParaRPr lang="en-US" dirty="0"/>
          </a:p>
        </p:txBody>
      </p:sp>
    </p:spTree>
    <p:extLst>
      <p:ext uri="{BB962C8B-B14F-4D97-AF65-F5344CB8AC3E}">
        <p14:creationId xmlns:p14="http://schemas.microsoft.com/office/powerpoint/2010/main" val="129345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 trained as a biomedical scientist and a cognitive scientist, and you'll see elements of both in this presentation. While I've worked in biotech, I've spent probably more time in computer vision and data analytics for public health. So I'll talk about cognition and learning across these fields, and invite you to use your imagination in how to relate some of the ideas to biotech.</a:t>
            </a:r>
          </a:p>
        </p:txBody>
      </p:sp>
      <p:sp>
        <p:nvSpPr>
          <p:cNvPr id="4" name="Slide Number Placeholder 3"/>
          <p:cNvSpPr>
            <a:spLocks noGrp="1"/>
          </p:cNvSpPr>
          <p:nvPr>
            <p:ph type="sldNum" sz="quarter" idx="5"/>
          </p:nvPr>
        </p:nvSpPr>
        <p:spPr/>
        <p:txBody>
          <a:bodyPr/>
          <a:lstStyle/>
          <a:p>
            <a:fld id="{6FCCDFB8-CE1E-4CEA-A9A7-0392F69410F3}" type="slidenum">
              <a:rPr lang="en-US" smtClean="0"/>
              <a:t>1</a:t>
            </a:fld>
            <a:endParaRPr lang="en-US" dirty="0"/>
          </a:p>
        </p:txBody>
      </p:sp>
    </p:spTree>
    <p:extLst>
      <p:ext uri="{BB962C8B-B14F-4D97-AF65-F5344CB8AC3E}">
        <p14:creationId xmlns:p14="http://schemas.microsoft.com/office/powerpoint/2010/main" val="145807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www.wikihow.com</a:t>
            </a:r>
            <a:r>
              <a:rPr lang="en-US" dirty="0"/>
              <a:t>/Draw-a-Floor-Plan-to-Scale</a:t>
            </a:r>
          </a:p>
        </p:txBody>
      </p:sp>
      <p:sp>
        <p:nvSpPr>
          <p:cNvPr id="4" name="Slide Number Placeholder 3"/>
          <p:cNvSpPr>
            <a:spLocks noGrp="1"/>
          </p:cNvSpPr>
          <p:nvPr>
            <p:ph type="sldNum" sz="quarter" idx="5"/>
          </p:nvPr>
        </p:nvSpPr>
        <p:spPr/>
        <p:txBody>
          <a:bodyPr/>
          <a:lstStyle/>
          <a:p>
            <a:fld id="{6FCCDFB8-CE1E-4CEA-A9A7-0392F69410F3}" type="slidenum">
              <a:rPr lang="en-US" smtClean="0"/>
              <a:t>10</a:t>
            </a:fld>
            <a:endParaRPr lang="en-US" dirty="0"/>
          </a:p>
        </p:txBody>
      </p:sp>
    </p:spTree>
    <p:extLst>
      <p:ext uri="{BB962C8B-B14F-4D97-AF65-F5344CB8AC3E}">
        <p14:creationId xmlns:p14="http://schemas.microsoft.com/office/powerpoint/2010/main" val="178804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www.comsol.com</a:t>
            </a:r>
            <a:r>
              <a:rPr lang="en-US" dirty="0"/>
              <a:t>/</a:t>
            </a:r>
            <a:r>
              <a:rPr lang="en-US" dirty="0" err="1"/>
              <a:t>multiphysics</a:t>
            </a:r>
            <a:r>
              <a:rPr lang="en-US" dirty="0"/>
              <a:t>/mesh-refinement</a:t>
            </a:r>
          </a:p>
        </p:txBody>
      </p:sp>
      <p:sp>
        <p:nvSpPr>
          <p:cNvPr id="4" name="Slide Number Placeholder 3"/>
          <p:cNvSpPr>
            <a:spLocks noGrp="1"/>
          </p:cNvSpPr>
          <p:nvPr>
            <p:ph type="sldNum" sz="quarter" idx="5"/>
          </p:nvPr>
        </p:nvSpPr>
        <p:spPr/>
        <p:txBody>
          <a:bodyPr/>
          <a:lstStyle/>
          <a:p>
            <a:fld id="{6FCCDFB8-CE1E-4CEA-A9A7-0392F69410F3}" type="slidenum">
              <a:rPr lang="en-US" smtClean="0"/>
              <a:t>11</a:t>
            </a:fld>
            <a:endParaRPr lang="en-US" dirty="0"/>
          </a:p>
        </p:txBody>
      </p:sp>
    </p:spTree>
    <p:extLst>
      <p:ext uri="{BB962C8B-B14F-4D97-AF65-F5344CB8AC3E}">
        <p14:creationId xmlns:p14="http://schemas.microsoft.com/office/powerpoint/2010/main" val="203268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12</a:t>
            </a:fld>
            <a:endParaRPr lang="en-US" dirty="0"/>
          </a:p>
        </p:txBody>
      </p:sp>
    </p:spTree>
    <p:extLst>
      <p:ext uri="{BB962C8B-B14F-4D97-AF65-F5344CB8AC3E}">
        <p14:creationId xmlns:p14="http://schemas.microsoft.com/office/powerpoint/2010/main" val="218435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13</a:t>
            </a:fld>
            <a:endParaRPr lang="en-US" dirty="0"/>
          </a:p>
        </p:txBody>
      </p:sp>
    </p:spTree>
    <p:extLst>
      <p:ext uri="{BB962C8B-B14F-4D97-AF65-F5344CB8AC3E}">
        <p14:creationId xmlns:p14="http://schemas.microsoft.com/office/powerpoint/2010/main" val="149837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17</a:t>
            </a:fld>
            <a:endParaRPr lang="en-US" dirty="0"/>
          </a:p>
        </p:txBody>
      </p:sp>
    </p:spTree>
    <p:extLst>
      <p:ext uri="{BB962C8B-B14F-4D97-AF65-F5344CB8AC3E}">
        <p14:creationId xmlns:p14="http://schemas.microsoft.com/office/powerpoint/2010/main" val="1556805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18</a:t>
            </a:fld>
            <a:endParaRPr lang="en-US" dirty="0"/>
          </a:p>
        </p:txBody>
      </p:sp>
    </p:spTree>
    <p:extLst>
      <p:ext uri="{BB962C8B-B14F-4D97-AF65-F5344CB8AC3E}">
        <p14:creationId xmlns:p14="http://schemas.microsoft.com/office/powerpoint/2010/main" val="216889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19</a:t>
            </a:fld>
            <a:endParaRPr lang="en-US" dirty="0"/>
          </a:p>
        </p:txBody>
      </p:sp>
    </p:spTree>
    <p:extLst>
      <p:ext uri="{BB962C8B-B14F-4D97-AF65-F5344CB8AC3E}">
        <p14:creationId xmlns:p14="http://schemas.microsoft.com/office/powerpoint/2010/main" val="319653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20</a:t>
            </a:fld>
            <a:endParaRPr lang="en-US" dirty="0"/>
          </a:p>
        </p:txBody>
      </p:sp>
    </p:spTree>
    <p:extLst>
      <p:ext uri="{BB962C8B-B14F-4D97-AF65-F5344CB8AC3E}">
        <p14:creationId xmlns:p14="http://schemas.microsoft.com/office/powerpoint/2010/main" val="344706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21</a:t>
            </a:fld>
            <a:endParaRPr lang="en-US" dirty="0"/>
          </a:p>
        </p:txBody>
      </p:sp>
    </p:spTree>
    <p:extLst>
      <p:ext uri="{BB962C8B-B14F-4D97-AF65-F5344CB8AC3E}">
        <p14:creationId xmlns:p14="http://schemas.microsoft.com/office/powerpoint/2010/main" val="86999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22</a:t>
            </a:fld>
            <a:endParaRPr lang="en-US" dirty="0"/>
          </a:p>
        </p:txBody>
      </p:sp>
    </p:spTree>
    <p:extLst>
      <p:ext uri="{BB962C8B-B14F-4D97-AF65-F5344CB8AC3E}">
        <p14:creationId xmlns:p14="http://schemas.microsoft.com/office/powerpoint/2010/main" val="341923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2</a:t>
            </a:fld>
            <a:endParaRPr lang="en-US" dirty="0"/>
          </a:p>
        </p:txBody>
      </p:sp>
    </p:spTree>
    <p:extLst>
      <p:ext uri="{BB962C8B-B14F-4D97-AF65-F5344CB8AC3E}">
        <p14:creationId xmlns:p14="http://schemas.microsoft.com/office/powerpoint/2010/main" val="423134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27</a:t>
            </a:fld>
            <a:endParaRPr lang="en-US" dirty="0"/>
          </a:p>
        </p:txBody>
      </p:sp>
    </p:spTree>
    <p:extLst>
      <p:ext uri="{BB962C8B-B14F-4D97-AF65-F5344CB8AC3E}">
        <p14:creationId xmlns:p14="http://schemas.microsoft.com/office/powerpoint/2010/main" val="320649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3</a:t>
            </a:fld>
            <a:endParaRPr lang="en-US" dirty="0"/>
          </a:p>
        </p:txBody>
      </p:sp>
    </p:spTree>
    <p:extLst>
      <p:ext uri="{BB962C8B-B14F-4D97-AF65-F5344CB8AC3E}">
        <p14:creationId xmlns:p14="http://schemas.microsoft.com/office/powerpoint/2010/main" val="122963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4</a:t>
            </a:fld>
            <a:endParaRPr lang="en-US" dirty="0"/>
          </a:p>
        </p:txBody>
      </p:sp>
    </p:spTree>
    <p:extLst>
      <p:ext uri="{BB962C8B-B14F-4D97-AF65-F5344CB8AC3E}">
        <p14:creationId xmlns:p14="http://schemas.microsoft.com/office/powerpoint/2010/main" val="399286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5</a:t>
            </a:fld>
            <a:endParaRPr lang="en-US" dirty="0"/>
          </a:p>
        </p:txBody>
      </p:sp>
    </p:spTree>
    <p:extLst>
      <p:ext uri="{BB962C8B-B14F-4D97-AF65-F5344CB8AC3E}">
        <p14:creationId xmlns:p14="http://schemas.microsoft.com/office/powerpoint/2010/main" val="399336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6</a:t>
            </a:fld>
            <a:endParaRPr lang="en-US" dirty="0"/>
          </a:p>
        </p:txBody>
      </p:sp>
    </p:spTree>
    <p:extLst>
      <p:ext uri="{BB962C8B-B14F-4D97-AF65-F5344CB8AC3E}">
        <p14:creationId xmlns:p14="http://schemas.microsoft.com/office/powerpoint/2010/main" val="289646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7</a:t>
            </a:fld>
            <a:endParaRPr lang="en-US" dirty="0"/>
          </a:p>
        </p:txBody>
      </p:sp>
    </p:spTree>
    <p:extLst>
      <p:ext uri="{BB962C8B-B14F-4D97-AF65-F5344CB8AC3E}">
        <p14:creationId xmlns:p14="http://schemas.microsoft.com/office/powerpoint/2010/main" val="242739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8</a:t>
            </a:fld>
            <a:endParaRPr lang="en-US" dirty="0"/>
          </a:p>
        </p:txBody>
      </p:sp>
    </p:spTree>
    <p:extLst>
      <p:ext uri="{BB962C8B-B14F-4D97-AF65-F5344CB8AC3E}">
        <p14:creationId xmlns:p14="http://schemas.microsoft.com/office/powerpoint/2010/main" val="16446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www.wikihow.com</a:t>
            </a:r>
            <a:r>
              <a:rPr lang="en-US" dirty="0"/>
              <a:t>/Draw-a-Floor-Plan-to-Scale</a:t>
            </a:r>
          </a:p>
        </p:txBody>
      </p:sp>
      <p:sp>
        <p:nvSpPr>
          <p:cNvPr id="4" name="Slide Number Placeholder 3"/>
          <p:cNvSpPr>
            <a:spLocks noGrp="1"/>
          </p:cNvSpPr>
          <p:nvPr>
            <p:ph type="sldNum" sz="quarter" idx="5"/>
          </p:nvPr>
        </p:nvSpPr>
        <p:spPr/>
        <p:txBody>
          <a:bodyPr/>
          <a:lstStyle/>
          <a:p>
            <a:fld id="{6FCCDFB8-CE1E-4CEA-A9A7-0392F69410F3}" type="slidenum">
              <a:rPr lang="en-US" smtClean="0"/>
              <a:t>9</a:t>
            </a:fld>
            <a:endParaRPr lang="en-US" dirty="0"/>
          </a:p>
        </p:txBody>
      </p:sp>
    </p:spTree>
    <p:extLst>
      <p:ext uri="{BB962C8B-B14F-4D97-AF65-F5344CB8AC3E}">
        <p14:creationId xmlns:p14="http://schemas.microsoft.com/office/powerpoint/2010/main" val="190391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F9F-3202-B443-A87A-BDA16F4A141C}"/>
              </a:ext>
            </a:extLst>
          </p:cNvPr>
          <p:cNvSpPr>
            <a:spLocks noGrp="1"/>
          </p:cNvSpPr>
          <p:nvPr>
            <p:ph type="ctrTitle"/>
          </p:nvPr>
        </p:nvSpPr>
        <p:spPr>
          <a:xfrm>
            <a:off x="560832" y="1303655"/>
            <a:ext cx="9144000" cy="2009720"/>
          </a:xfrm>
        </p:spPr>
        <p:txBody>
          <a:bodyPr anchor="b" anchorCtr="0"/>
          <a:lstStyle>
            <a:lvl1pPr algn="l">
              <a:lnSpc>
                <a:spcPct val="100000"/>
              </a:lnSpc>
              <a:spcBef>
                <a:spcPts val="1000"/>
              </a:spcBef>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EEFF059-95DD-D442-8A2F-BA0EC6593E12}"/>
              </a:ext>
            </a:extLst>
          </p:cNvPr>
          <p:cNvSpPr>
            <a:spLocks noGrp="1"/>
          </p:cNvSpPr>
          <p:nvPr>
            <p:ph type="subTitle" idx="1"/>
          </p:nvPr>
        </p:nvSpPr>
        <p:spPr>
          <a:xfrm>
            <a:off x="560832" y="3446675"/>
            <a:ext cx="9144000" cy="560059"/>
          </a:xfrm>
          <a:prstGeom prst="rect">
            <a:avLst/>
          </a:prstGeom>
        </p:spPr>
        <p:txBody>
          <a:bodyPr/>
          <a:lstStyle>
            <a:lvl1pPr marL="0" indent="0" algn="l">
              <a:lnSpc>
                <a:spcPct val="100000"/>
              </a:lnSpc>
              <a:spcBef>
                <a:spcPts val="10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a:extLst>
              <a:ext uri="{FF2B5EF4-FFF2-40B4-BE49-F238E27FC236}">
                <a16:creationId xmlns:a16="http://schemas.microsoft.com/office/drawing/2014/main" id="{B9791879-EF0E-4A4B-8C65-7D96C9E4D68E}"/>
              </a:ext>
            </a:extLst>
          </p:cNvPr>
          <p:cNvSpPr>
            <a:spLocks noGrp="1"/>
          </p:cNvSpPr>
          <p:nvPr>
            <p:ph type="body" sz="quarter" idx="20" hasCustomPrompt="1"/>
          </p:nvPr>
        </p:nvSpPr>
        <p:spPr>
          <a:xfrm>
            <a:off x="560832" y="4090988"/>
            <a:ext cx="5547360" cy="457200"/>
          </a:xfrm>
        </p:spPr>
        <p:txBody>
          <a:bodyPr anchor="t" anchorCtr="0"/>
          <a:lstStyle>
            <a:lvl1pPr marL="0" indent="0">
              <a:lnSpc>
                <a:spcPct val="100000"/>
              </a:lnSpc>
              <a:spcBef>
                <a:spcPts val="1000"/>
              </a:spcBef>
              <a:buNone/>
              <a:defRPr sz="1800"/>
            </a:lvl1pPr>
          </a:lstStyle>
          <a:p>
            <a:pPr lvl="0"/>
            <a:r>
              <a:rPr lang="en-US" dirty="0"/>
              <a:t>Click to edit date</a:t>
            </a:r>
          </a:p>
        </p:txBody>
      </p:sp>
      <p:sp>
        <p:nvSpPr>
          <p:cNvPr id="67" name="Footer Placeholder 4">
            <a:extLst>
              <a:ext uri="{FF2B5EF4-FFF2-40B4-BE49-F238E27FC236}">
                <a16:creationId xmlns:a16="http://schemas.microsoft.com/office/drawing/2014/main" id="{E9E460F9-56F1-E546-BD12-3283FA51F49C}"/>
              </a:ext>
            </a:extLst>
          </p:cNvPr>
          <p:cNvSpPr>
            <a:spLocks noGrp="1"/>
          </p:cNvSpPr>
          <p:nvPr>
            <p:ph type="ftr" sz="quarter" idx="3"/>
          </p:nvPr>
        </p:nvSpPr>
        <p:spPr>
          <a:xfrm>
            <a:off x="1645920" y="6217920"/>
            <a:ext cx="5120640" cy="182880"/>
          </a:xfrm>
          <a:prstGeom prst="rect">
            <a:avLst/>
          </a:prstGeom>
        </p:spPr>
        <p:txBody>
          <a:bodyPr vert="horz" lIns="0" tIns="0" rIns="0" bIns="0" rtlCol="0" anchor="ctr">
            <a:noAutofit/>
          </a:bodyPr>
          <a:lstStyle>
            <a:lvl1pPr algn="ctr">
              <a:defRPr sz="800" cap="all" baseline="0">
                <a:solidFill>
                  <a:schemeClr val="tx1"/>
                </a:solidFill>
              </a:defRPr>
            </a:lvl1pPr>
          </a:lstStyle>
          <a:p>
            <a:pPr algn="l"/>
            <a:r>
              <a:rPr lang="en-US" dirty="0"/>
              <a:t>© 2023 THE MITRE CORPORATION. ALL RIGHTS RESERVED. FOR INTERNAL USE ONLY.</a:t>
            </a:r>
          </a:p>
        </p:txBody>
      </p:sp>
      <p:sp>
        <p:nvSpPr>
          <p:cNvPr id="7" name="L-Shape 7">
            <a:extLst>
              <a:ext uri="{FF2B5EF4-FFF2-40B4-BE49-F238E27FC236}">
                <a16:creationId xmlns:a16="http://schemas.microsoft.com/office/drawing/2014/main" id="{CFC0854C-57DE-9242-98F0-D8D2BC1DD757}"/>
              </a:ext>
              <a:ext uri="{C183D7F6-B498-43B3-948B-1728B52AA6E4}">
                <adec:decorative xmlns:adec="http://schemas.microsoft.com/office/drawing/2017/decorative" val="1"/>
              </a:ext>
            </a:extLst>
          </p:cNvPr>
          <p:cNvSpPr/>
          <p:nvPr userDrawn="1"/>
        </p:nvSpPr>
        <p:spPr>
          <a:xfrm rot="10800000">
            <a:off x="10665172" y="-1"/>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L-Shape 7">
            <a:extLst>
              <a:ext uri="{FF2B5EF4-FFF2-40B4-BE49-F238E27FC236}">
                <a16:creationId xmlns:a16="http://schemas.microsoft.com/office/drawing/2014/main" id="{6DEFB773-8237-A54F-B786-B5C19211F108}"/>
              </a:ext>
              <a:ext uri="{C183D7F6-B498-43B3-948B-1728B52AA6E4}">
                <adec:decorative xmlns:adec="http://schemas.microsoft.com/office/drawing/2017/decorative" val="1"/>
              </a:ext>
            </a:extLst>
          </p:cNvPr>
          <p:cNvSpPr/>
          <p:nvPr userDrawn="1"/>
        </p:nvSpPr>
        <p:spPr>
          <a:xfrm>
            <a:off x="0" y="5315957"/>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9" name="Picture 9" descr="MITRE Logo MITRE Solving Problems For A Safer World">
            <a:extLst>
              <a:ext uri="{FF2B5EF4-FFF2-40B4-BE49-F238E27FC236}">
                <a16:creationId xmlns:a16="http://schemas.microsoft.com/office/drawing/2014/main" id="{1CA5B1A7-52FD-0C4B-8EDC-29DDE1809A0B}"/>
              </a:ext>
              <a:ext uri="{C183D7F6-B498-43B3-948B-1728B52AA6E4}">
                <adec:decorative xmlns:adec="http://schemas.microsoft.com/office/drawing/2017/decorative" val="0"/>
              </a:ext>
            </a:extLst>
          </p:cNvPr>
          <p:cNvPicPr>
            <a:picLocks noChangeAspect="1"/>
          </p:cNvPicPr>
          <p:nvPr userDrawn="1"/>
        </p:nvPicPr>
        <p:blipFill>
          <a:blip r:embed="rId2"/>
          <a:stretch/>
        </p:blipFill>
        <p:spPr>
          <a:xfrm>
            <a:off x="9008288" y="6179127"/>
            <a:ext cx="2764612" cy="274320"/>
          </a:xfrm>
          <a:prstGeom prst="rect">
            <a:avLst/>
          </a:prstGeom>
        </p:spPr>
      </p:pic>
      <p:sp>
        <p:nvSpPr>
          <p:cNvPr id="11" name="Text Placeholder 11">
            <a:extLst>
              <a:ext uri="{FF2B5EF4-FFF2-40B4-BE49-F238E27FC236}">
                <a16:creationId xmlns:a16="http://schemas.microsoft.com/office/drawing/2014/main" id="{B1078AD4-A728-7E48-9B20-65DA12E532CA}"/>
              </a:ext>
            </a:extLst>
          </p:cNvPr>
          <p:cNvSpPr>
            <a:spLocks noGrp="1"/>
          </p:cNvSpPr>
          <p:nvPr>
            <p:ph type="body" sz="quarter" idx="4294967295" hasCustomPrompt="1"/>
          </p:nvPr>
        </p:nvSpPr>
        <p:spPr>
          <a:xfrm>
            <a:off x="152400" y="151155"/>
            <a:ext cx="8285213" cy="560059"/>
          </a:xfrm>
        </p:spPr>
        <p:txBody>
          <a:bodyPr/>
          <a:lstStyle/>
          <a:p>
            <a:pPr marL="0" indent="0">
              <a:spcBef>
                <a:spcPts val="0"/>
              </a:spcBef>
              <a:spcAft>
                <a:spcPts val="0"/>
              </a:spcAft>
              <a:buNone/>
            </a:pPr>
            <a:r>
              <a:rPr lang="en-US" dirty="0">
                <a:solidFill>
                  <a:srgbClr val="FF0000"/>
                </a:solidFill>
              </a:rPr>
              <a:t>Disclaimer: Use this title slide with gray framing device for print only.</a:t>
            </a:r>
          </a:p>
        </p:txBody>
      </p:sp>
    </p:spTree>
    <p:extLst>
      <p:ext uri="{BB962C8B-B14F-4D97-AF65-F5344CB8AC3E}">
        <p14:creationId xmlns:p14="http://schemas.microsoft.com/office/powerpoint/2010/main" val="196649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1DF6B-DBD0-4CEE-B274-74B21CDB18BF}"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6FF76-629E-47E4-B2DF-D0C308478A39}" type="slidenum">
              <a:rPr lang="en-US" smtClean="0"/>
              <a:t>‹#›</a:t>
            </a:fld>
            <a:endParaRPr lang="en-US"/>
          </a:p>
        </p:txBody>
      </p:sp>
    </p:spTree>
    <p:extLst>
      <p:ext uri="{BB962C8B-B14F-4D97-AF65-F5344CB8AC3E}">
        <p14:creationId xmlns:p14="http://schemas.microsoft.com/office/powerpoint/2010/main" val="376247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a:xfrm>
            <a:off x="426720" y="365760"/>
            <a:ext cx="11338560" cy="548640"/>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548D53F-9797-B141-B5E7-AB9CB133F5B0}"/>
              </a:ext>
            </a:extLst>
          </p:cNvPr>
          <p:cNvSpPr>
            <a:spLocks noGrp="1"/>
          </p:cNvSpPr>
          <p:nvPr>
            <p:ph type="ftr" sz="quarter" idx="11"/>
          </p:nvPr>
        </p:nvSpPr>
        <p:spPr>
          <a:xfrm>
            <a:off x="1687368" y="6400800"/>
            <a:ext cx="8817264" cy="182880"/>
          </a:xfrm>
        </p:spPr>
        <p:txBody>
          <a:bodyPr>
            <a:noAutofit/>
          </a:bodyPr>
          <a:lstStyle/>
          <a:p>
            <a:r>
              <a:rPr lang="en-US" dirty="0"/>
              <a:t>© 2023 THE MITRE CORPORATION. ALL RIGHTS RESERVED. FOR INTERNAL USE ONLY.</a:t>
            </a:r>
          </a:p>
        </p:txBody>
      </p:sp>
      <p:sp>
        <p:nvSpPr>
          <p:cNvPr id="7" name="Text Placeholder 6">
            <a:extLst>
              <a:ext uri="{FF2B5EF4-FFF2-40B4-BE49-F238E27FC236}">
                <a16:creationId xmlns:a16="http://schemas.microsoft.com/office/drawing/2014/main" id="{33164F8F-2BF9-7D49-8924-6537913F66D0}"/>
              </a:ext>
            </a:extLst>
          </p:cNvPr>
          <p:cNvSpPr>
            <a:spLocks noGrp="1"/>
          </p:cNvSpPr>
          <p:nvPr>
            <p:ph type="body" sz="quarter" idx="13"/>
          </p:nvPr>
        </p:nvSpPr>
        <p:spPr>
          <a:xfrm>
            <a:off x="426720" y="1371600"/>
            <a:ext cx="11338560" cy="4572000"/>
          </a:xfrm>
        </p:spPr>
        <p:txBody>
          <a:bodyPr/>
          <a:lstStyle>
            <a:lvl1pPr marL="228600" indent="-219075">
              <a:lnSpc>
                <a:spcPct val="100000"/>
              </a:lnSpc>
              <a:spcBef>
                <a:spcPts val="1000"/>
              </a:spcBef>
              <a:spcAft>
                <a:spcPts val="0"/>
              </a:spcAft>
              <a:buFont typeface="Wingdings" pitchFamily="2" charset="2"/>
              <a:buChar char="§"/>
              <a:tabLst/>
              <a:defRPr sz="2400" b="0"/>
            </a:lvl1pPr>
            <a:lvl2pPr marL="457200" indent="-228600">
              <a:lnSpc>
                <a:spcPct val="100000"/>
              </a:lnSpc>
              <a:spcBef>
                <a:spcPts val="1000"/>
              </a:spcBef>
              <a:spcAft>
                <a:spcPts val="0"/>
              </a:spcAft>
              <a:buFont typeface="Wingdings" pitchFamily="2" charset="2"/>
              <a:buChar char="§"/>
              <a:tabLst/>
              <a:defRPr sz="2000"/>
            </a:lvl2pPr>
            <a:lvl3pPr marL="690563" indent="-228600">
              <a:lnSpc>
                <a:spcPct val="100000"/>
              </a:lnSpc>
              <a:spcBef>
                <a:spcPts val="1000"/>
              </a:spcBef>
              <a:spcAft>
                <a:spcPts val="0"/>
              </a:spcAft>
              <a:tabLst/>
              <a:defRPr sz="1800"/>
            </a:lvl3pPr>
            <a:lvl4pPr marL="914400" indent="-228600">
              <a:lnSpc>
                <a:spcPct val="100000"/>
              </a:lnSpc>
              <a:spcBef>
                <a:spcPts val="1000"/>
              </a:spcBef>
              <a:spcAft>
                <a:spcPts val="0"/>
              </a:spcAft>
              <a:tabLst/>
              <a:defRPr sz="1600"/>
            </a:lvl4pPr>
            <a:lvl5pPr marL="1138238" indent="-228600">
              <a:lnSpc>
                <a:spcPct val="100000"/>
              </a:lnSpc>
              <a:spcBef>
                <a:spcPts val="10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MITRE Logo MITRE">
            <a:extLst>
              <a:ext uri="{FF2B5EF4-FFF2-40B4-BE49-F238E27FC236}">
                <a16:creationId xmlns:a16="http://schemas.microsoft.com/office/drawing/2014/main" id="{C571BE03-9705-4AAA-9A08-473E99D83CD9}"/>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4456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E4727B-F77C-0F4F-B8FC-A3CB54F7C373}"/>
              </a:ext>
            </a:extLst>
          </p:cNvPr>
          <p:cNvSpPr>
            <a:spLocks noGrp="1"/>
          </p:cNvSpPr>
          <p:nvPr>
            <p:ph type="sldNum" sz="quarter" idx="12"/>
          </p:nvPr>
        </p:nvSpPr>
        <p:spPr>
          <a:xfrm>
            <a:off x="11155680" y="6400800"/>
            <a:ext cx="621792" cy="182880"/>
          </a:xfrm>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F07BA89-147B-D544-859D-FE2871473492}"/>
              </a:ext>
            </a:extLst>
          </p:cNvPr>
          <p:cNvSpPr>
            <a:spLocks noGrp="1"/>
          </p:cNvSpPr>
          <p:nvPr>
            <p:ph type="title" hasCustomPrompt="1"/>
          </p:nvPr>
        </p:nvSpPr>
        <p:spPr>
          <a:xfrm>
            <a:off x="429768" y="2926080"/>
            <a:ext cx="10515600" cy="840230"/>
          </a:xfrm>
        </p:spPr>
        <p:txBody>
          <a:bodyPr anchor="ctr">
            <a:noAutofit/>
          </a:bodyPr>
          <a:lstStyle>
            <a:lvl1pPr>
              <a:lnSpc>
                <a:spcPct val="100000"/>
              </a:lnSpc>
              <a:spcBef>
                <a:spcPts val="1000"/>
              </a:spcBef>
              <a:defRPr sz="3600"/>
            </a:lvl1pPr>
          </a:lstStyle>
          <a:p>
            <a:r>
              <a:rPr lang="en-US" dirty="0"/>
              <a:t>Section Title</a:t>
            </a:r>
          </a:p>
        </p:txBody>
      </p:sp>
      <p:sp>
        <p:nvSpPr>
          <p:cNvPr id="26" name="Footer Placeholder 4">
            <a:extLst>
              <a:ext uri="{FF2B5EF4-FFF2-40B4-BE49-F238E27FC236}">
                <a16:creationId xmlns:a16="http://schemas.microsoft.com/office/drawing/2014/main" id="{98673CA4-0124-D543-9D8C-F7757A8D4518}"/>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dirty="0"/>
              <a:t>© 2023 THE MITRE CORPORATION. ALL RIGHTS RESERVED. FOR INTERNAL USE ONLY.</a:t>
            </a:r>
          </a:p>
        </p:txBody>
      </p:sp>
      <p:pic>
        <p:nvPicPr>
          <p:cNvPr id="8" name="Picture 7" descr="MITRE Logo MITRE">
            <a:extLst>
              <a:ext uri="{FF2B5EF4-FFF2-40B4-BE49-F238E27FC236}">
                <a16:creationId xmlns:a16="http://schemas.microsoft.com/office/drawing/2014/main" id="{B8122F50-BD34-455A-A329-6FB6C127B35B}"/>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28345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429768"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9768"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9768"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4381500"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4" name="Text Placeholder 12">
            <a:extLst>
              <a:ext uri="{FF2B5EF4-FFF2-40B4-BE49-F238E27FC236}">
                <a16:creationId xmlns:a16="http://schemas.microsoft.com/office/drawing/2014/main" id="{B67DA3E1-D040-1944-85D2-003542FF29BF}"/>
              </a:ext>
            </a:extLst>
          </p:cNvPr>
          <p:cNvSpPr>
            <a:spLocks noGrp="1"/>
          </p:cNvSpPr>
          <p:nvPr>
            <p:ph type="body" sz="quarter" idx="17"/>
          </p:nvPr>
        </p:nvSpPr>
        <p:spPr>
          <a:xfrm>
            <a:off x="4381500"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F18B598-C082-C74A-9346-8C633AA97C5F}"/>
              </a:ext>
            </a:extLst>
          </p:cNvPr>
          <p:cNvSpPr>
            <a:spLocks noGrp="1"/>
          </p:cNvSpPr>
          <p:nvPr>
            <p:ph type="body" sz="quarter" idx="21"/>
          </p:nvPr>
        </p:nvSpPr>
        <p:spPr>
          <a:xfrm>
            <a:off x="4375983"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8349419"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5" name="Text Placeholder 12">
            <a:extLst>
              <a:ext uri="{FF2B5EF4-FFF2-40B4-BE49-F238E27FC236}">
                <a16:creationId xmlns:a16="http://schemas.microsoft.com/office/drawing/2014/main" id="{1AA0E67A-35A8-1447-A809-38A53767F2F5}"/>
              </a:ext>
            </a:extLst>
          </p:cNvPr>
          <p:cNvSpPr>
            <a:spLocks noGrp="1"/>
          </p:cNvSpPr>
          <p:nvPr>
            <p:ph type="body" sz="quarter" idx="18"/>
          </p:nvPr>
        </p:nvSpPr>
        <p:spPr>
          <a:xfrm>
            <a:off x="8349419"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C2053C98-4C01-2E4B-AF37-0560723F3D74}"/>
              </a:ext>
            </a:extLst>
          </p:cNvPr>
          <p:cNvSpPr>
            <a:spLocks noGrp="1"/>
          </p:cNvSpPr>
          <p:nvPr>
            <p:ph type="body" sz="quarter" idx="20"/>
          </p:nvPr>
        </p:nvSpPr>
        <p:spPr>
          <a:xfrm>
            <a:off x="8343900"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Footer Placeholder 5">
            <a:extLst>
              <a:ext uri="{FF2B5EF4-FFF2-40B4-BE49-F238E27FC236}">
                <a16:creationId xmlns:a16="http://schemas.microsoft.com/office/drawing/2014/main" id="{C59416A6-836E-42E2-8BEA-49FE4D08A532}"/>
              </a:ext>
            </a:extLst>
          </p:cNvPr>
          <p:cNvSpPr>
            <a:spLocks noGrp="1"/>
          </p:cNvSpPr>
          <p:nvPr>
            <p:ph type="ftr" sz="quarter" idx="11"/>
          </p:nvPr>
        </p:nvSpPr>
        <p:spPr>
          <a:xfrm>
            <a:off x="1687368" y="6400800"/>
            <a:ext cx="8817264" cy="182880"/>
          </a:xfrm>
        </p:spPr>
        <p:txBody>
          <a:bodyPr/>
          <a:lstStyle/>
          <a:p>
            <a:r>
              <a:rPr lang="en-US" dirty="0"/>
              <a:t>© 2023 THE MITRE CORPORATION. ALL RIGHTS RESERVED. FOR INTERNAL USE ONLY.</a:t>
            </a:r>
          </a:p>
        </p:txBody>
      </p:sp>
      <p:pic>
        <p:nvPicPr>
          <p:cNvPr id="21" name="Picture 20" descr="MITRE Logo MITRE">
            <a:extLst>
              <a:ext uri="{FF2B5EF4-FFF2-40B4-BE49-F238E27FC236}">
                <a16:creationId xmlns:a16="http://schemas.microsoft.com/office/drawing/2014/main" id="{BD877EDB-D96C-42D0-B0FC-693A45EF5044}"/>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351333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720189"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9768"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9768" y="4229878"/>
            <a:ext cx="2560320" cy="1371600"/>
          </a:xfrm>
          <a:prstGeom prst="rect">
            <a:avLst/>
          </a:prstGeom>
        </p:spPr>
        <p:txBody>
          <a:bodyPr lIns="45720" rIns="45720" anchor="t"/>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3651897"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2" name="Text Placeholder 12">
            <a:extLst>
              <a:ext uri="{FF2B5EF4-FFF2-40B4-BE49-F238E27FC236}">
                <a16:creationId xmlns:a16="http://schemas.microsoft.com/office/drawing/2014/main" id="{6393C021-5AC6-A94D-9BD1-0FA03E26F9A7}"/>
              </a:ext>
            </a:extLst>
          </p:cNvPr>
          <p:cNvSpPr>
            <a:spLocks noGrp="1"/>
          </p:cNvSpPr>
          <p:nvPr>
            <p:ph type="body" sz="quarter" idx="25"/>
          </p:nvPr>
        </p:nvSpPr>
        <p:spPr>
          <a:xfrm>
            <a:off x="3375855"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3" name="Text Placeholder 12">
            <a:extLst>
              <a:ext uri="{FF2B5EF4-FFF2-40B4-BE49-F238E27FC236}">
                <a16:creationId xmlns:a16="http://schemas.microsoft.com/office/drawing/2014/main" id="{D0720727-9B0D-5244-88F9-072619D7816D}"/>
              </a:ext>
            </a:extLst>
          </p:cNvPr>
          <p:cNvSpPr>
            <a:spLocks noGrp="1"/>
          </p:cNvSpPr>
          <p:nvPr>
            <p:ph type="body" sz="quarter" idx="26"/>
          </p:nvPr>
        </p:nvSpPr>
        <p:spPr>
          <a:xfrm>
            <a:off x="3375855"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6573773"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0" name="Text Placeholder 12">
            <a:extLst>
              <a:ext uri="{FF2B5EF4-FFF2-40B4-BE49-F238E27FC236}">
                <a16:creationId xmlns:a16="http://schemas.microsoft.com/office/drawing/2014/main" id="{7D7C1A3A-3822-3442-AE4B-0662ED5193CB}"/>
              </a:ext>
            </a:extLst>
          </p:cNvPr>
          <p:cNvSpPr>
            <a:spLocks noGrp="1"/>
          </p:cNvSpPr>
          <p:nvPr>
            <p:ph type="body" sz="quarter" idx="23"/>
          </p:nvPr>
        </p:nvSpPr>
        <p:spPr>
          <a:xfrm>
            <a:off x="6297731"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1" name="Text Placeholder 12">
            <a:extLst>
              <a:ext uri="{FF2B5EF4-FFF2-40B4-BE49-F238E27FC236}">
                <a16:creationId xmlns:a16="http://schemas.microsoft.com/office/drawing/2014/main" id="{2DF9D5B3-8D42-594B-AD95-232B56795171}"/>
              </a:ext>
            </a:extLst>
          </p:cNvPr>
          <p:cNvSpPr>
            <a:spLocks noGrp="1"/>
          </p:cNvSpPr>
          <p:nvPr>
            <p:ph type="body" sz="quarter" idx="24"/>
          </p:nvPr>
        </p:nvSpPr>
        <p:spPr>
          <a:xfrm>
            <a:off x="6297731"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7">
            <a:extLst>
              <a:ext uri="{FF2B5EF4-FFF2-40B4-BE49-F238E27FC236}">
                <a16:creationId xmlns:a16="http://schemas.microsoft.com/office/drawing/2014/main" id="{FE320B82-A8A9-8D41-B8D1-EC5AA4D74221}"/>
              </a:ext>
            </a:extLst>
          </p:cNvPr>
          <p:cNvSpPr>
            <a:spLocks noGrp="1"/>
          </p:cNvSpPr>
          <p:nvPr>
            <p:ph type="pic" sz="quarter" idx="22" hasCustomPrompt="1"/>
          </p:nvPr>
        </p:nvSpPr>
        <p:spPr>
          <a:xfrm>
            <a:off x="9488889"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4" name="Text Placeholder 12">
            <a:extLst>
              <a:ext uri="{FF2B5EF4-FFF2-40B4-BE49-F238E27FC236}">
                <a16:creationId xmlns:a16="http://schemas.microsoft.com/office/drawing/2014/main" id="{3DE9EC15-6DC7-6846-B173-CAE4228B5DB2}"/>
              </a:ext>
            </a:extLst>
          </p:cNvPr>
          <p:cNvSpPr>
            <a:spLocks noGrp="1"/>
          </p:cNvSpPr>
          <p:nvPr>
            <p:ph type="body" sz="quarter" idx="27"/>
          </p:nvPr>
        </p:nvSpPr>
        <p:spPr>
          <a:xfrm>
            <a:off x="9212847"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8D698B45-9A6E-DE4A-8222-D973B7A7D920}"/>
              </a:ext>
            </a:extLst>
          </p:cNvPr>
          <p:cNvSpPr>
            <a:spLocks noGrp="1"/>
          </p:cNvSpPr>
          <p:nvPr>
            <p:ph type="body" sz="quarter" idx="28"/>
          </p:nvPr>
        </p:nvSpPr>
        <p:spPr>
          <a:xfrm>
            <a:off x="9212847"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p:txBody>
          <a:bodyPr/>
          <a:lstStyle/>
          <a:p>
            <a:r>
              <a:rPr lang="en-US" dirty="0"/>
              <a:t>© 2023 THE MITRE CORPORATION. ALL RIGHTS RESERVED. FOR INTERNAL USE ONLY.</a:t>
            </a:r>
          </a:p>
        </p:txBody>
      </p:sp>
      <p:pic>
        <p:nvPicPr>
          <p:cNvPr id="26" name="Picture 25" descr="MITRE Logo MITRE">
            <a:extLst>
              <a:ext uri="{FF2B5EF4-FFF2-40B4-BE49-F238E27FC236}">
                <a16:creationId xmlns:a16="http://schemas.microsoft.com/office/drawing/2014/main" id="{CEAA93C5-7111-4F77-A278-1B39B0FC4FD4}"/>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278704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19F081-4D90-43C0-ADCE-D5E8CCB407AB}"/>
              </a:ext>
            </a:extLst>
          </p:cNvPr>
          <p:cNvSpPr>
            <a:spLocks noGrp="1"/>
          </p:cNvSpPr>
          <p:nvPr>
            <p:ph sz="quarter" idx="15"/>
          </p:nvPr>
        </p:nvSpPr>
        <p:spPr>
          <a:xfrm>
            <a:off x="430213" y="1920875"/>
            <a:ext cx="11338560" cy="4023360"/>
          </a:xfrm>
        </p:spPr>
        <p:txBody>
          <a:bodyPr/>
          <a:lstStyle/>
          <a:p>
            <a:pPr lvl="0"/>
            <a:r>
              <a:rPr lang="en-US"/>
              <a:t>Click to edit Master text styles</a:t>
            </a:r>
          </a:p>
        </p:txBody>
      </p:sp>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429768" y="1371603"/>
            <a:ext cx="11342735" cy="493713"/>
          </a:xfrm>
          <a:prstGeom prst="rect">
            <a:avLst/>
          </a:prstGeom>
        </p:spPr>
        <p:txBody>
          <a:bodyPr anchor="ct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Footer Placeholder 3">
            <a:extLst>
              <a:ext uri="{FF2B5EF4-FFF2-40B4-BE49-F238E27FC236}">
                <a16:creationId xmlns:a16="http://schemas.microsoft.com/office/drawing/2014/main" id="{C1FC07AC-D491-464A-B738-B75BEA97BB12}"/>
              </a:ext>
            </a:extLst>
          </p:cNvPr>
          <p:cNvSpPr>
            <a:spLocks noGrp="1"/>
          </p:cNvSpPr>
          <p:nvPr>
            <p:ph type="ftr" sz="quarter" idx="11"/>
          </p:nvPr>
        </p:nvSpPr>
        <p:spPr/>
        <p:txBody>
          <a:bodyPr/>
          <a:lstStyle/>
          <a:p>
            <a:r>
              <a:rPr lang="en-US" dirty="0"/>
              <a:t>© 2023 THE MITRE CORPORATION. ALL RIGHTS RESERVED. FOR INTERNAL USE ONLY.</a:t>
            </a:r>
          </a:p>
        </p:txBody>
      </p:sp>
      <p:pic>
        <p:nvPicPr>
          <p:cNvPr id="9" name="Picture 8" descr="MITRE Logo MITRE">
            <a:extLst>
              <a:ext uri="{FF2B5EF4-FFF2-40B4-BE49-F238E27FC236}">
                <a16:creationId xmlns:a16="http://schemas.microsoft.com/office/drawing/2014/main" id="{28ADD787-583A-41A4-BBA8-ED5DEEEC93C1}"/>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73651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with Media">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C8FA03-DDDE-497C-A242-7B9A2C102EFB}"/>
              </a:ext>
            </a:extLst>
          </p:cNvPr>
          <p:cNvSpPr>
            <a:spLocks noGrp="1"/>
          </p:cNvSpPr>
          <p:nvPr>
            <p:ph sz="quarter" idx="16"/>
          </p:nvPr>
        </p:nvSpPr>
        <p:spPr>
          <a:xfrm>
            <a:off x="6134100" y="0"/>
            <a:ext cx="6057900" cy="6858000"/>
          </a:xfrm>
        </p:spPr>
        <p:txBody>
          <a:bodyPr/>
          <a:lstStyle/>
          <a:p>
            <a:pPr lvl="0"/>
            <a:r>
              <a:rPr lang="en-US"/>
              <a:t>Click to edit Master text styles</a:t>
            </a:r>
          </a:p>
        </p:txBody>
      </p:sp>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26720" y="365763"/>
            <a:ext cx="5486400" cy="914401"/>
          </a:xfrm>
        </p:spPr>
        <p:txBody>
          <a:bodyPr anchor="b"/>
          <a:lstStyle>
            <a:lvl1pPr>
              <a:defRPr sz="32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26720" y="1463041"/>
            <a:ext cx="5486400" cy="914400"/>
          </a:xfrm>
          <a:prstGeom prst="rect">
            <a:avLst/>
          </a:prstGeom>
        </p:spPr>
        <p:txBody>
          <a:bodyPr/>
          <a:lstStyle>
            <a:lvl1pPr marL="0" indent="0">
              <a:buFontTx/>
              <a:buNone/>
              <a:defRPr sz="2000" b="1" i="0" baseline="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26720" y="2514600"/>
            <a:ext cx="5486400" cy="3200400"/>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50848" y="6324600"/>
            <a:ext cx="4474733" cy="365125"/>
          </a:xfrm>
        </p:spPr>
        <p:txBody>
          <a:bodyPr/>
          <a:lstStyle>
            <a:lvl1pPr algn="l">
              <a:defRPr/>
            </a:lvl1pPr>
          </a:lstStyle>
          <a:p>
            <a:pPr algn="l"/>
            <a:r>
              <a:rPr lang="en-US" dirty="0"/>
              <a:t>© 2023 THE MITRE CORPORATION. ALL RIGHTS RESERVED. FOR INTERNAL USE ONLY.</a:t>
            </a:r>
          </a:p>
        </p:txBody>
      </p:sp>
      <p:pic>
        <p:nvPicPr>
          <p:cNvPr id="9" name="Picture 8" descr="MITRE Logo MITRE">
            <a:extLst>
              <a:ext uri="{FF2B5EF4-FFF2-40B4-BE49-F238E27FC236}">
                <a16:creationId xmlns:a16="http://schemas.microsoft.com/office/drawing/2014/main" id="{324D358A-1E19-4CD6-B31D-E8ADBA4EA717}"/>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304108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Contact 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5583B77-0D77-A34E-8283-81275F3E9415}"/>
              </a:ext>
            </a:extLst>
          </p:cNvPr>
          <p:cNvSpPr>
            <a:spLocks noGrp="1"/>
          </p:cNvSpPr>
          <p:nvPr>
            <p:ph type="body" sz="quarter" idx="18" hasCustomPrompt="1"/>
          </p:nvPr>
        </p:nvSpPr>
        <p:spPr>
          <a:xfrm>
            <a:off x="1097280" y="2971800"/>
            <a:ext cx="7071360" cy="548640"/>
          </a:xfrm>
          <a:prstGeom prst="rect">
            <a:avLst/>
          </a:prstGeom>
        </p:spPr>
        <p:txBody>
          <a:bodyPr anchor="ctr"/>
          <a:lstStyle>
            <a:lvl1pPr>
              <a:buFontTx/>
              <a:buNone/>
              <a:defRPr/>
            </a:lvl1pPr>
          </a:lstStyle>
          <a:p>
            <a:pPr lvl="0"/>
            <a:r>
              <a:rPr lang="en-US" dirty="0"/>
              <a:t>Name</a:t>
            </a:r>
          </a:p>
        </p:txBody>
      </p:sp>
      <p:sp>
        <p:nvSpPr>
          <p:cNvPr id="17" name="Text Placeholder 2">
            <a:extLst>
              <a:ext uri="{FF2B5EF4-FFF2-40B4-BE49-F238E27FC236}">
                <a16:creationId xmlns:a16="http://schemas.microsoft.com/office/drawing/2014/main" id="{8CF98308-AFBC-E14C-A180-1231217F1E6E}"/>
              </a:ext>
            </a:extLst>
          </p:cNvPr>
          <p:cNvSpPr>
            <a:spLocks noGrp="1"/>
          </p:cNvSpPr>
          <p:nvPr>
            <p:ph type="body" sz="quarter" idx="14" hasCustomPrompt="1"/>
          </p:nvPr>
        </p:nvSpPr>
        <p:spPr>
          <a:xfrm>
            <a:off x="1097280" y="3593030"/>
            <a:ext cx="7071360" cy="548640"/>
          </a:xfrm>
          <a:prstGeom prst="rect">
            <a:avLst/>
          </a:prstGeom>
        </p:spPr>
        <p:txBody>
          <a:bodyPr anchor="ctr"/>
          <a:lstStyle>
            <a:lvl1pPr>
              <a:buFontTx/>
              <a:buNone/>
              <a:defRPr/>
            </a:lvl1pPr>
          </a:lstStyle>
          <a:p>
            <a:pPr lvl="0"/>
            <a:r>
              <a:rPr lang="en-US" dirty="0" err="1"/>
              <a:t>email@mitre.org</a:t>
            </a:r>
            <a:endParaRPr lang="en-US" dirty="0"/>
          </a:p>
        </p:txBody>
      </p:sp>
      <p:sp>
        <p:nvSpPr>
          <p:cNvPr id="19" name="Text Placeholder 2">
            <a:extLst>
              <a:ext uri="{FF2B5EF4-FFF2-40B4-BE49-F238E27FC236}">
                <a16:creationId xmlns:a16="http://schemas.microsoft.com/office/drawing/2014/main" id="{C2210306-A808-2E4A-B31D-FFC4F65B2EF7}"/>
              </a:ext>
            </a:extLst>
          </p:cNvPr>
          <p:cNvSpPr>
            <a:spLocks noGrp="1"/>
          </p:cNvSpPr>
          <p:nvPr>
            <p:ph type="body" sz="quarter" idx="16" hasCustomPrompt="1"/>
          </p:nvPr>
        </p:nvSpPr>
        <p:spPr>
          <a:xfrm>
            <a:off x="1097280" y="4214260"/>
            <a:ext cx="7071360" cy="548640"/>
          </a:xfrm>
          <a:prstGeom prst="rect">
            <a:avLst/>
          </a:prstGeom>
        </p:spPr>
        <p:txBody>
          <a:bodyPr anchor="ctr"/>
          <a:lstStyle>
            <a:lvl1pPr>
              <a:buFontTx/>
              <a:buNone/>
              <a:defRPr/>
            </a:lvl1pPr>
          </a:lstStyle>
          <a:p>
            <a:pPr lvl="0"/>
            <a:r>
              <a:rPr lang="en-US" dirty="0"/>
              <a:t>@</a:t>
            </a:r>
            <a:r>
              <a:rPr lang="en-US" dirty="0" err="1"/>
              <a:t>TwitterHandle</a:t>
            </a:r>
            <a:endParaRPr lang="en-US" dirty="0"/>
          </a:p>
        </p:txBody>
      </p:sp>
      <p:sp>
        <p:nvSpPr>
          <p:cNvPr id="18" name="Text Placeholder 2">
            <a:extLst>
              <a:ext uri="{FF2B5EF4-FFF2-40B4-BE49-F238E27FC236}">
                <a16:creationId xmlns:a16="http://schemas.microsoft.com/office/drawing/2014/main" id="{D717D3CB-D2D4-6A49-BA33-1E044F035217}"/>
              </a:ext>
            </a:extLst>
          </p:cNvPr>
          <p:cNvSpPr>
            <a:spLocks noGrp="1"/>
          </p:cNvSpPr>
          <p:nvPr>
            <p:ph type="body" sz="quarter" idx="15" hasCustomPrompt="1"/>
          </p:nvPr>
        </p:nvSpPr>
        <p:spPr>
          <a:xfrm>
            <a:off x="1097280" y="4835491"/>
            <a:ext cx="7071360" cy="548640"/>
          </a:xfrm>
          <a:prstGeom prst="rect">
            <a:avLst/>
          </a:prstGeom>
        </p:spPr>
        <p:txBody>
          <a:bodyPr anchor="ctr"/>
          <a:lstStyle>
            <a:lvl1pPr>
              <a:buFontTx/>
              <a:buNone/>
              <a:defRPr/>
            </a:lvl1pPr>
          </a:lstStyle>
          <a:p>
            <a:pPr lvl="0"/>
            <a:r>
              <a:rPr lang="en-US" dirty="0" err="1"/>
              <a:t>linkedin.com</a:t>
            </a:r>
            <a:r>
              <a:rPr lang="en-US" dirty="0"/>
              <a:t>/in/</a:t>
            </a:r>
            <a:r>
              <a:rPr lang="en-US" dirty="0" err="1"/>
              <a:t>firstnamelastname</a:t>
            </a:r>
            <a:endParaRPr lang="en-US" dirty="0"/>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a:xfrm>
            <a:off x="1687368" y="6400800"/>
            <a:ext cx="8817264" cy="182880"/>
          </a:xfrm>
        </p:spPr>
        <p:txBody>
          <a:bodyPr/>
          <a:lstStyle/>
          <a:p>
            <a:r>
              <a:rPr lang="en-US" dirty="0"/>
              <a:t>© 2023 THE MITRE CORPORATION. ALL RIGHTS RESERVED. FOR INTERNAL USE ONLY.</a:t>
            </a:r>
          </a:p>
        </p:txBody>
      </p:sp>
      <p:pic>
        <p:nvPicPr>
          <p:cNvPr id="10" name="Picture 9" descr="MITRE Logo MITRE Solving Problems For A Safer World">
            <a:extLst>
              <a:ext uri="{FF2B5EF4-FFF2-40B4-BE49-F238E27FC236}">
                <a16:creationId xmlns:a16="http://schemas.microsoft.com/office/drawing/2014/main" id="{D23C0A56-A953-468F-9E5F-EDC4FC2B8857}"/>
              </a:ext>
              <a:ext uri="{C183D7F6-B498-43B3-948B-1728B52AA6E4}">
                <adec:decorative xmlns:adec="http://schemas.microsoft.com/office/drawing/2017/decorative" val="0"/>
              </a:ext>
            </a:extLst>
          </p:cNvPr>
          <p:cNvPicPr>
            <a:picLocks noChangeAspect="1"/>
          </p:cNvPicPr>
          <p:nvPr userDrawn="1"/>
        </p:nvPicPr>
        <p:blipFill>
          <a:blip r:embed="rId2"/>
          <a:stretch/>
        </p:blipFill>
        <p:spPr>
          <a:xfrm>
            <a:off x="8984537" y="5880067"/>
            <a:ext cx="2764612" cy="274320"/>
          </a:xfrm>
          <a:prstGeom prst="rect">
            <a:avLst/>
          </a:prstGeom>
        </p:spPr>
      </p:pic>
      <p:pic>
        <p:nvPicPr>
          <p:cNvPr id="13" name="Picture 12" descr="Linkedin Logo, icon">
            <a:extLst>
              <a:ext uri="{FF2B5EF4-FFF2-40B4-BE49-F238E27FC236}">
                <a16:creationId xmlns:a16="http://schemas.microsoft.com/office/drawing/2014/main" id="{FC95A8AC-CCAE-4A4A-8478-7FEF6A955DAA}"/>
              </a:ext>
            </a:extLst>
          </p:cNvPr>
          <p:cNvPicPr>
            <a:picLocks noChangeAspect="1"/>
          </p:cNvPicPr>
          <p:nvPr userDrawn="1"/>
        </p:nvPicPr>
        <p:blipFill>
          <a:blip r:embed="rId3"/>
          <a:stretch>
            <a:fillRect/>
          </a:stretch>
        </p:blipFill>
        <p:spPr>
          <a:xfrm>
            <a:off x="457200" y="4926931"/>
            <a:ext cx="537633" cy="457200"/>
          </a:xfrm>
          <a:prstGeom prst="rect">
            <a:avLst/>
          </a:prstGeom>
        </p:spPr>
      </p:pic>
      <p:pic>
        <p:nvPicPr>
          <p:cNvPr id="20" name="Picture 19" descr="Twitter Logo, Icon">
            <a:extLst>
              <a:ext uri="{FF2B5EF4-FFF2-40B4-BE49-F238E27FC236}">
                <a16:creationId xmlns:a16="http://schemas.microsoft.com/office/drawing/2014/main" id="{587230FE-80E5-4954-8A18-405DEC9CEFDE}"/>
              </a:ext>
            </a:extLst>
          </p:cNvPr>
          <p:cNvPicPr>
            <a:picLocks noChangeAspect="1"/>
          </p:cNvPicPr>
          <p:nvPr userDrawn="1"/>
        </p:nvPicPr>
        <p:blipFill>
          <a:blip r:embed="rId4"/>
          <a:stretch>
            <a:fillRect/>
          </a:stretch>
        </p:blipFill>
        <p:spPr>
          <a:xfrm>
            <a:off x="305223" y="4145280"/>
            <a:ext cx="731520" cy="731520"/>
          </a:xfrm>
          <a:prstGeom prst="rect">
            <a:avLst/>
          </a:prstGeom>
        </p:spPr>
      </p:pic>
    </p:spTree>
    <p:extLst>
      <p:ext uri="{BB962C8B-B14F-4D97-AF65-F5344CB8AC3E}">
        <p14:creationId xmlns:p14="http://schemas.microsoft.com/office/powerpoint/2010/main" val="202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143:1W_Titl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p:txBody>
          <a:bodyPr/>
          <a:lstStyle>
            <a:lvl1pPr>
              <a:defRPr sz="2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548D53F-9797-B141-B5E7-AB9CB133F5B0}"/>
              </a:ext>
            </a:extLst>
          </p:cNvPr>
          <p:cNvSpPr>
            <a:spLocks noGrp="1"/>
          </p:cNvSpPr>
          <p:nvPr>
            <p:ph type="ftr" sz="quarter" idx="11"/>
          </p:nvPr>
        </p:nvSpPr>
        <p:spPr/>
        <p:txBody>
          <a:bodyPr/>
          <a:lstStyle>
            <a:lvl1pPr>
              <a:defRPr sz="900"/>
            </a:lvl1pPr>
          </a:lstStyle>
          <a:p>
            <a:r>
              <a:rPr lang="en-US" dirty="0"/>
              <a:t>© 2021 THE MITRE CORPORATION. ALL RIGHTS RESERVED. FOR INTERNAL USE ONLY.</a:t>
            </a:r>
          </a:p>
        </p:txBody>
      </p:sp>
      <p:pic>
        <p:nvPicPr>
          <p:cNvPr id="16" name="Picture 15">
            <a:extLst>
              <a:ext uri="{FF2B5EF4-FFF2-40B4-BE49-F238E27FC236}">
                <a16:creationId xmlns:a16="http://schemas.microsoft.com/office/drawing/2014/main" id="{A61141BA-C2BA-A14E-B48F-B3232C1B6045}"/>
              </a:ext>
              <a:ext uri="{C183D7F6-B498-43B3-948B-1728B52AA6E4}">
                <adec:decorative xmlns:adec="http://schemas.microsoft.com/office/drawing/2017/decorative" val="1"/>
              </a:ext>
            </a:extLst>
          </p:cNvPr>
          <p:cNvPicPr>
            <a:picLocks/>
          </p:cNvPicPr>
          <p:nvPr userDrawn="1"/>
        </p:nvPicPr>
        <p:blipFill>
          <a:blip r:embed="rId2"/>
          <a:stretch>
            <a:fillRect/>
          </a:stretch>
        </p:blipFill>
        <p:spPr>
          <a:xfrm>
            <a:off x="419100" y="6523972"/>
            <a:ext cx="528320" cy="114300"/>
          </a:xfrm>
          <a:prstGeom prst="rect">
            <a:avLst/>
          </a:prstGeom>
        </p:spPr>
      </p:pic>
      <p:sp>
        <p:nvSpPr>
          <p:cNvPr id="7" name="Text Placeholder 6">
            <a:extLst>
              <a:ext uri="{FF2B5EF4-FFF2-40B4-BE49-F238E27FC236}">
                <a16:creationId xmlns:a16="http://schemas.microsoft.com/office/drawing/2014/main" id="{A7C40F7A-690C-984C-88B8-7BC35C982017}"/>
              </a:ext>
            </a:extLst>
          </p:cNvPr>
          <p:cNvSpPr>
            <a:spLocks noGrp="1"/>
          </p:cNvSpPr>
          <p:nvPr>
            <p:ph type="body" sz="quarter" idx="13"/>
          </p:nvPr>
        </p:nvSpPr>
        <p:spPr>
          <a:xfrm>
            <a:off x="419101" y="1333500"/>
            <a:ext cx="11349567" cy="4838700"/>
          </a:xfrm>
        </p:spPr>
        <p:txBody>
          <a:bodyPr/>
          <a:lstStyle>
            <a:lvl1pPr marL="231775" indent="-231775">
              <a:buFont typeface="Wingdings" pitchFamily="2" charset="2"/>
              <a:buChar char="§"/>
              <a:tabLst/>
              <a:defRPr/>
            </a:lvl1pPr>
            <a:lvl2pPr marL="457200" indent="-225425">
              <a:buFont typeface="Wingdings" pitchFamily="2" charset="2"/>
              <a:buChar char="§"/>
              <a:tabLst/>
              <a:defRPr/>
            </a:lvl2pPr>
            <a:lvl3pPr marL="573088" indent="-225425">
              <a:tabLst/>
              <a:defRPr sz="1600" baseline="0"/>
            </a:lvl3pPr>
            <a:lvl4pPr marL="688975" indent="-231775">
              <a:tabLst/>
              <a:defRPr sz="1400" baseline="0"/>
            </a:lvl4pPr>
            <a:lvl5pPr marL="747713" indent="-174625">
              <a:tabLst>
                <a:tab pos="684213" algn="l"/>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122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7E923-D905-8B4E-8992-45E91023FA5F}"/>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mtClean="0"/>
              <a:pPr/>
              <a:t>‹#›</a:t>
            </a:fld>
            <a:endParaRPr lang="en-US" dirty="0"/>
          </a:p>
        </p:txBody>
      </p:sp>
      <p:sp>
        <p:nvSpPr>
          <p:cNvPr id="2" name="Title Placeholder 1">
            <a:extLst>
              <a:ext uri="{FF2B5EF4-FFF2-40B4-BE49-F238E27FC236}">
                <a16:creationId xmlns:a16="http://schemas.microsoft.com/office/drawing/2014/main" id="{A1B5A2CC-40DE-704F-AD8E-AE00A98F1B1C}"/>
              </a:ext>
            </a:extLst>
          </p:cNvPr>
          <p:cNvSpPr>
            <a:spLocks noGrp="1"/>
          </p:cNvSpPr>
          <p:nvPr>
            <p:ph type="title"/>
          </p:nvPr>
        </p:nvSpPr>
        <p:spPr>
          <a:xfrm>
            <a:off x="426720" y="365760"/>
            <a:ext cx="11338560" cy="54864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EBE48C3-0F6C-DE42-BCD7-E58E059CAE8C}"/>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dirty="0"/>
              <a:t>© 2023 THE MITRE CORPORATION. ALL RIGHTS RESERVED. FOR INTERNAL USE ONLY.</a:t>
            </a:r>
          </a:p>
        </p:txBody>
      </p:sp>
      <p:sp>
        <p:nvSpPr>
          <p:cNvPr id="4" name="Text Placeholder 3">
            <a:extLst>
              <a:ext uri="{FF2B5EF4-FFF2-40B4-BE49-F238E27FC236}">
                <a16:creationId xmlns:a16="http://schemas.microsoft.com/office/drawing/2014/main" id="{D0C7A4B0-99F8-2B4A-9FCE-DFD4168F921C}"/>
              </a:ext>
            </a:extLst>
          </p:cNvPr>
          <p:cNvSpPr>
            <a:spLocks noGrp="1"/>
          </p:cNvSpPr>
          <p:nvPr>
            <p:ph type="body" idx="1"/>
          </p:nvPr>
        </p:nvSpPr>
        <p:spPr>
          <a:xfrm>
            <a:off x="429768" y="1371600"/>
            <a:ext cx="11338560" cy="457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919168"/>
      </p:ext>
    </p:extLst>
  </p:cSld>
  <p:clrMap bg1="lt1" tx1="dk1" bg2="lt2" tx2="dk2" accent1="accent1" accent2="accent2" accent3="accent3" accent4="accent4" accent5="accent5" accent6="accent6" hlink="hlink" folHlink="folHlink"/>
  <p:sldLayoutIdLst>
    <p:sldLayoutId id="2147483649" r:id="rId1"/>
    <p:sldLayoutId id="2147483730" r:id="rId2"/>
    <p:sldLayoutId id="2147483651" r:id="rId3"/>
    <p:sldLayoutId id="2147483674" r:id="rId4"/>
    <p:sldLayoutId id="2147483681" r:id="rId5"/>
    <p:sldLayoutId id="2147483654" r:id="rId6"/>
    <p:sldLayoutId id="2147483699" r:id="rId7"/>
    <p:sldLayoutId id="2147483762" r:id="rId8"/>
    <p:sldLayoutId id="2147483764" r:id="rId9"/>
    <p:sldLayoutId id="2147483765" r:id="rId10"/>
  </p:sldLayoutIdLst>
  <p:hf hdr="0" dt="0"/>
  <p:txStyles>
    <p:title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p:titleStyle>
    <p:bodyStyle>
      <a:lvl1pPr marL="223838" indent="-223838" algn="l" defTabSz="914400" rtl="0" eaLnBrk="1" latinLnBrk="0" hangingPunct="1">
        <a:lnSpc>
          <a:spcPct val="100000"/>
        </a:lnSpc>
        <a:spcBef>
          <a:spcPts val="1000"/>
        </a:spcBef>
        <a:spcAft>
          <a:spcPts val="0"/>
        </a:spcAft>
        <a:buFont typeface="Wingdings" panose="05000000000000000000" pitchFamily="2" charset="2"/>
        <a:buChar char="§"/>
        <a:defRPr lang="en-US" sz="2400" b="0" i="0" kern="1200" cap="none" baseline="0" dirty="0">
          <a:solidFill>
            <a:schemeClr val="tx2"/>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3864" userDrawn="1">
          <p15:clr>
            <a:srgbClr val="F26B43"/>
          </p15:clr>
        </p15:guide>
        <p15:guide id="3" pos="7416" userDrawn="1">
          <p15:clr>
            <a:srgbClr val="F26B43"/>
          </p15:clr>
        </p15:guide>
        <p15:guide id="4" pos="264" userDrawn="1">
          <p15:clr>
            <a:srgbClr val="F26B43"/>
          </p15:clr>
        </p15:guide>
        <p15:guide id="5" orient="horz" pos="4104" userDrawn="1">
          <p15:clr>
            <a:srgbClr val="F26B43"/>
          </p15:clr>
        </p15:guide>
        <p15:guide id="6" orient="horz" pos="3888" userDrawn="1">
          <p15:clr>
            <a:srgbClr val="F26B43"/>
          </p15:clr>
        </p15:guide>
        <p15:guide id="7" orient="horz" pos="4200" userDrawn="1">
          <p15:clr>
            <a:srgbClr val="F26B43"/>
          </p15:clr>
        </p15:guide>
        <p15:guide id="8" orient="horz" pos="2160" userDrawn="1">
          <p15:clr>
            <a:srgbClr val="F26B43"/>
          </p15:clr>
        </p15:guide>
        <p15:guide id="9"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4976100D-A494-49CA-B5C5-27D2A4C971EA}"/>
              </a:ext>
            </a:extLst>
          </p:cNvPr>
          <p:cNvSpPr>
            <a:spLocks noGrp="1"/>
          </p:cNvSpPr>
          <p:nvPr>
            <p:ph type="subTitle" idx="1"/>
          </p:nvPr>
        </p:nvSpPr>
        <p:spPr>
          <a:xfrm>
            <a:off x="560832" y="5274632"/>
            <a:ext cx="9144000" cy="560059"/>
          </a:xfrm>
        </p:spPr>
        <p:txBody>
          <a:bodyPr/>
          <a:lstStyle/>
          <a:p>
            <a:r>
              <a:rPr lang="da-DK" dirty="0"/>
              <a:t>15 Nov 2023</a:t>
            </a:r>
            <a:endParaRPr lang="en-US" dirty="0"/>
          </a:p>
        </p:txBody>
      </p:sp>
      <p:sp>
        <p:nvSpPr>
          <p:cNvPr id="2" name="Title 1">
            <a:extLst>
              <a:ext uri="{FF2B5EF4-FFF2-40B4-BE49-F238E27FC236}">
                <a16:creationId xmlns:a16="http://schemas.microsoft.com/office/drawing/2014/main" id="{57C8460E-BC97-4B05-878C-F06EC76B4052}"/>
              </a:ext>
            </a:extLst>
          </p:cNvPr>
          <p:cNvSpPr>
            <a:spLocks noGrp="1"/>
          </p:cNvSpPr>
          <p:nvPr>
            <p:ph type="ctrTitle"/>
          </p:nvPr>
        </p:nvSpPr>
        <p:spPr>
          <a:xfrm>
            <a:off x="560388" y="1828800"/>
            <a:ext cx="9726612" cy="2009775"/>
          </a:xfrm>
        </p:spPr>
        <p:txBody>
          <a:bodyPr/>
          <a:lstStyle/>
          <a:p>
            <a:pPr marL="0" marR="0">
              <a:spcBef>
                <a:spcPts val="0"/>
              </a:spcBef>
              <a:spcAft>
                <a:spcPts val="0"/>
              </a:spcAft>
            </a:pPr>
            <a:r>
              <a:rPr lang="en-US" sz="3600" b="1" kern="100" dirty="0">
                <a:effectLst/>
                <a:latin typeface="Rockwell" panose="02060603020205020403" pitchFamily="18" charset="0"/>
                <a:ea typeface="Calibri" panose="020F0502020204030204" pitchFamily="34" charset="0"/>
                <a:cs typeface="Times New Roman" panose="02020603050405020304" pitchFamily="18" charset="0"/>
              </a:rPr>
              <a:t>Prospects for uses of generative AI in evaluations of truth and causality</a:t>
            </a:r>
            <a:br>
              <a:rPr lang="en-US" sz="1800" b="1" kern="100" dirty="0">
                <a:effectLst/>
                <a:latin typeface="Rockwell" panose="02060603020205020403" pitchFamily="18" charset="0"/>
                <a:ea typeface="Calibri" panose="020F0502020204030204" pitchFamily="34" charset="0"/>
                <a:cs typeface="Times New Roman" panose="02020603050405020304" pitchFamily="18" charset="0"/>
              </a:rPr>
            </a:br>
            <a:br>
              <a:rPr lang="en-US" sz="1800" b="1" kern="100" dirty="0">
                <a:effectLst/>
                <a:latin typeface="Rockwell" panose="02060603020205020403" pitchFamily="18" charset="0"/>
                <a:ea typeface="Calibri" panose="020F0502020204030204" pitchFamily="34" charset="0"/>
                <a:cs typeface="Times New Roman" panose="02020603050405020304" pitchFamily="18" charset="0"/>
              </a:rPr>
            </a:br>
            <a:br>
              <a:rPr lang="en-US" sz="1800" b="1" kern="100" dirty="0">
                <a:effectLst/>
                <a:latin typeface="Rockwell" panose="02060603020205020403" pitchFamily="18" charset="0"/>
                <a:ea typeface="Calibri" panose="020F0502020204030204" pitchFamily="34" charset="0"/>
                <a:cs typeface="Times New Roman" panose="02020603050405020304" pitchFamily="18" charset="0"/>
              </a:rPr>
            </a:br>
            <a:br>
              <a:rPr lang="en-US" sz="1800" b="1" kern="100" dirty="0">
                <a:effectLst/>
                <a:latin typeface="Rockwell" panose="02060603020205020403" pitchFamily="18" charset="0"/>
                <a:ea typeface="Calibri" panose="020F0502020204030204" pitchFamily="34" charset="0"/>
                <a:cs typeface="Times New Roman" panose="02020603050405020304" pitchFamily="18" charset="0"/>
              </a:rPr>
            </a:br>
            <a:r>
              <a:rPr lang="en-US" sz="2000" b="1" kern="100" dirty="0">
                <a:effectLst/>
                <a:latin typeface="Rockwell" panose="02060603020205020403" pitchFamily="18" charset="0"/>
                <a:ea typeface="Calibri" panose="020F0502020204030204" pitchFamily="34" charset="0"/>
                <a:cs typeface="Times New Roman" panose="02020603050405020304" pitchFamily="18" charset="0"/>
              </a:rPr>
              <a:t>Jeff Colombe, Ph.D., Principal Scientist</a:t>
            </a:r>
            <a:br>
              <a:rPr lang="en-US" sz="2000" b="1" kern="100" dirty="0">
                <a:effectLst/>
                <a:latin typeface="Rockwell" panose="02060603020205020403" pitchFamily="18" charset="0"/>
                <a:ea typeface="Calibri" panose="020F0502020204030204" pitchFamily="34" charset="0"/>
                <a:cs typeface="Times New Roman" panose="02020603050405020304" pitchFamily="18" charset="0"/>
              </a:rPr>
            </a:br>
            <a:r>
              <a:rPr lang="en-US" sz="2000" b="1" kern="100" dirty="0">
                <a:effectLst/>
                <a:latin typeface="Rockwell" panose="02060603020205020403" pitchFamily="18" charset="0"/>
                <a:ea typeface="Calibri" panose="020F0502020204030204" pitchFamily="34" charset="0"/>
                <a:cs typeface="Times New Roman" panose="02020603050405020304" pitchFamily="18" charset="0"/>
              </a:rPr>
              <a:t>The MITRE Corporation</a:t>
            </a:r>
            <a:br>
              <a:rPr lang="en-US" sz="2000" b="1" kern="100" dirty="0">
                <a:effectLst/>
                <a:latin typeface="Rockwell" panose="02060603020205020403" pitchFamily="18" charset="0"/>
                <a:ea typeface="Calibri" panose="020F0502020204030204" pitchFamily="34" charset="0"/>
                <a:cs typeface="Times New Roman" panose="02020603050405020304" pitchFamily="18" charset="0"/>
              </a:rPr>
            </a:br>
            <a:r>
              <a:rPr lang="en-US" sz="2000" b="1" kern="100" dirty="0" err="1">
                <a:effectLst/>
                <a:latin typeface="Rockwell" panose="02060603020205020403" pitchFamily="18" charset="0"/>
                <a:ea typeface="Calibri" panose="020F0502020204030204" pitchFamily="34" charset="0"/>
                <a:cs typeface="Times New Roman" panose="02020603050405020304" pitchFamily="18" charset="0"/>
              </a:rPr>
              <a:t>jcolombe@mitre.org</a:t>
            </a:r>
            <a:endParaRPr lang="en-US" sz="18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5FF239A-7E05-61B1-874D-231EE5685CCA}"/>
              </a:ext>
            </a:extLst>
          </p:cNvPr>
          <p:cNvSpPr txBox="1"/>
          <p:nvPr/>
        </p:nvSpPr>
        <p:spPr>
          <a:xfrm>
            <a:off x="436880" y="6158299"/>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12" name="Picture 11" descr="A person taking a selfie&#10;&#10;Description automatically generated">
            <a:extLst>
              <a:ext uri="{FF2B5EF4-FFF2-40B4-BE49-F238E27FC236}">
                <a16:creationId xmlns:a16="http://schemas.microsoft.com/office/drawing/2014/main" id="{B8DED865-992C-2B1D-225B-4EDF50689ABB}"/>
              </a:ext>
            </a:extLst>
          </p:cNvPr>
          <p:cNvPicPr>
            <a:picLocks noChangeAspect="1"/>
          </p:cNvPicPr>
          <p:nvPr/>
        </p:nvPicPr>
        <p:blipFill>
          <a:blip r:embed="rId3"/>
          <a:stretch>
            <a:fillRect/>
          </a:stretch>
        </p:blipFill>
        <p:spPr>
          <a:xfrm>
            <a:off x="9041338" y="2590800"/>
            <a:ext cx="2615230" cy="3243891"/>
          </a:xfrm>
          <a:prstGeom prst="rect">
            <a:avLst/>
          </a:prstGeom>
        </p:spPr>
      </p:pic>
    </p:spTree>
    <p:extLst>
      <p:ext uri="{BB962C8B-B14F-4D97-AF65-F5344CB8AC3E}">
        <p14:creationId xmlns:p14="http://schemas.microsoft.com/office/powerpoint/2010/main" val="137524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10</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dirty="0"/>
              <a:t>ICMs approximate </a:t>
            </a:r>
            <a:r>
              <a:rPr lang="en-US" dirty="0">
                <a:solidFill>
                  <a:schemeClr val="tx2">
                    <a:lumMod val="50000"/>
                    <a:lumOff val="50000"/>
                  </a:schemeClr>
                </a:solidFill>
              </a:rPr>
              <a:t>structural and functional isomorphism</a:t>
            </a:r>
            <a:r>
              <a:rPr lang="en-US" dirty="0"/>
              <a:t> with the system being modeled (e.g., phenomena in the world), with </a:t>
            </a:r>
            <a:r>
              <a:rPr lang="en-US" dirty="0">
                <a:solidFill>
                  <a:schemeClr val="tx2">
                    <a:lumMod val="50000"/>
                    <a:lumOff val="50000"/>
                  </a:schemeClr>
                </a:solidFill>
              </a:rPr>
              <a:t>capture of causality / constraints</a:t>
            </a:r>
            <a:r>
              <a:rPr lang="en-US" dirty="0"/>
              <a:t> from world data (</a:t>
            </a:r>
            <a:r>
              <a:rPr lang="en-US" dirty="0" err="1"/>
              <a:t>Waskan</a:t>
            </a:r>
            <a:r>
              <a:rPr lang="en-US" dirty="0"/>
              <a:t> J (2006) </a:t>
            </a:r>
            <a:r>
              <a:rPr lang="en-US" i="1" dirty="0"/>
              <a:t>Models and Cognition</a:t>
            </a:r>
            <a:r>
              <a:rPr lang="en-US" dirty="0"/>
              <a:t>. MIT Press.)</a:t>
            </a:r>
          </a:p>
          <a:p>
            <a:r>
              <a:rPr lang="en-US" dirty="0"/>
              <a:t>Example: paper cutouts of furniture on a house floor plan on graph paper</a:t>
            </a:r>
          </a:p>
          <a:p>
            <a:r>
              <a:rPr lang="en-US" dirty="0"/>
              <a:t>Structure: shape, size</a:t>
            </a:r>
          </a:p>
          <a:p>
            <a:r>
              <a:rPr lang="en-US" dirty="0"/>
              <a:t>Function: rigidity, collision / no overlap, maybe also movement gaps</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Intrinsic cognitive models: What are they?</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1028" name="Picture 4" descr="How to Draw a Floor Plan to Scale: Measuring &amp; Sketching">
            <a:extLst>
              <a:ext uri="{FF2B5EF4-FFF2-40B4-BE49-F238E27FC236}">
                <a16:creationId xmlns:a16="http://schemas.microsoft.com/office/drawing/2014/main" id="{927B2C14-14D7-F4F8-28AD-C51F59B68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500" y="3886200"/>
            <a:ext cx="3169920" cy="2377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F80B99-3EC6-9F2F-AF49-8F5BEA47B4F5}"/>
              </a:ext>
            </a:extLst>
          </p:cNvPr>
          <p:cNvSpPr txBox="1"/>
          <p:nvPr/>
        </p:nvSpPr>
        <p:spPr>
          <a:xfrm>
            <a:off x="3006090" y="5715000"/>
            <a:ext cx="6126480" cy="369332"/>
          </a:xfrm>
          <a:prstGeom prst="rect">
            <a:avLst/>
          </a:prstGeom>
          <a:noFill/>
        </p:spPr>
        <p:txBody>
          <a:bodyPr wrap="square">
            <a:spAutoFit/>
          </a:bodyPr>
          <a:lstStyle/>
          <a:p>
            <a:r>
              <a:rPr lang="en-US" dirty="0">
                <a:solidFill>
                  <a:schemeClr val="bg1">
                    <a:lumMod val="75000"/>
                  </a:schemeClr>
                </a:solidFill>
              </a:rPr>
              <a:t>https://</a:t>
            </a:r>
            <a:r>
              <a:rPr lang="en-US" dirty="0" err="1">
                <a:solidFill>
                  <a:schemeClr val="bg1">
                    <a:lumMod val="75000"/>
                  </a:schemeClr>
                </a:solidFill>
              </a:rPr>
              <a:t>www.wikihow.com</a:t>
            </a:r>
            <a:r>
              <a:rPr lang="en-US" dirty="0">
                <a:solidFill>
                  <a:schemeClr val="bg1">
                    <a:lumMod val="75000"/>
                  </a:schemeClr>
                </a:solidFill>
              </a:rPr>
              <a:t>/Draw-a-Floor-Plan-to-Scale</a:t>
            </a:r>
          </a:p>
        </p:txBody>
      </p:sp>
    </p:spTree>
    <p:extLst>
      <p:ext uri="{BB962C8B-B14F-4D97-AF65-F5344CB8AC3E}">
        <p14:creationId xmlns:p14="http://schemas.microsoft.com/office/powerpoint/2010/main" val="25250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11</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dirty="0"/>
              <a:t>ICMs approximate </a:t>
            </a:r>
            <a:r>
              <a:rPr lang="en-US" dirty="0">
                <a:solidFill>
                  <a:schemeClr val="tx2">
                    <a:lumMod val="50000"/>
                    <a:lumOff val="50000"/>
                  </a:schemeClr>
                </a:solidFill>
              </a:rPr>
              <a:t>structural and functional isomorphism</a:t>
            </a:r>
            <a:r>
              <a:rPr lang="en-US" dirty="0"/>
              <a:t> with the system being modeled (e.g., phenomena in the world), with </a:t>
            </a:r>
            <a:r>
              <a:rPr lang="en-US" dirty="0">
                <a:solidFill>
                  <a:schemeClr val="tx2">
                    <a:lumMod val="50000"/>
                    <a:lumOff val="50000"/>
                  </a:schemeClr>
                </a:solidFill>
              </a:rPr>
              <a:t>capture of causality / constraints</a:t>
            </a:r>
            <a:r>
              <a:rPr lang="en-US" dirty="0"/>
              <a:t> from world data (</a:t>
            </a:r>
            <a:r>
              <a:rPr lang="en-US" dirty="0" err="1"/>
              <a:t>Waskan</a:t>
            </a:r>
            <a:r>
              <a:rPr lang="en-US" dirty="0"/>
              <a:t> J (2006) </a:t>
            </a:r>
            <a:r>
              <a:rPr lang="en-US" i="1" dirty="0"/>
              <a:t>Models and Cognition</a:t>
            </a:r>
            <a:r>
              <a:rPr lang="en-US" dirty="0"/>
              <a:t>. MIT Press.)</a:t>
            </a:r>
          </a:p>
          <a:p>
            <a:r>
              <a:rPr lang="en-US" dirty="0"/>
              <a:t>Example: finite element models (shape, internal structure, viscoelasticity, forces, stresses, strains, fractures)</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Intrinsic cognitive models: What are they?</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2050" name="Picture 2" descr="Finite Element Mesh Refinement Definition and Techniques">
            <a:extLst>
              <a:ext uri="{FF2B5EF4-FFF2-40B4-BE49-F238E27FC236}">
                <a16:creationId xmlns:a16="http://schemas.microsoft.com/office/drawing/2014/main" id="{4D80BD61-2AB8-486D-F43A-D702BDEFA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45130"/>
            <a:ext cx="5510147" cy="3366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A26971-5C5F-7656-D1F5-132EFE35EF5D}"/>
              </a:ext>
            </a:extLst>
          </p:cNvPr>
          <p:cNvSpPr txBox="1"/>
          <p:nvPr/>
        </p:nvSpPr>
        <p:spPr>
          <a:xfrm>
            <a:off x="274320" y="5345668"/>
            <a:ext cx="6126480" cy="369332"/>
          </a:xfrm>
          <a:prstGeom prst="rect">
            <a:avLst/>
          </a:prstGeom>
          <a:noFill/>
        </p:spPr>
        <p:txBody>
          <a:bodyPr wrap="square">
            <a:spAutoFit/>
          </a:bodyPr>
          <a:lstStyle/>
          <a:p>
            <a:r>
              <a:rPr lang="en-US" dirty="0">
                <a:solidFill>
                  <a:schemeClr val="bg1">
                    <a:lumMod val="75000"/>
                  </a:schemeClr>
                </a:solidFill>
              </a:rPr>
              <a:t>https://</a:t>
            </a:r>
            <a:r>
              <a:rPr lang="en-US" dirty="0" err="1">
                <a:solidFill>
                  <a:schemeClr val="bg1">
                    <a:lumMod val="75000"/>
                  </a:schemeClr>
                </a:solidFill>
              </a:rPr>
              <a:t>www.comsol.com</a:t>
            </a:r>
            <a:r>
              <a:rPr lang="en-US" dirty="0">
                <a:solidFill>
                  <a:schemeClr val="bg1">
                    <a:lumMod val="75000"/>
                  </a:schemeClr>
                </a:solidFill>
              </a:rPr>
              <a:t>/</a:t>
            </a:r>
            <a:r>
              <a:rPr lang="en-US" dirty="0" err="1">
                <a:solidFill>
                  <a:schemeClr val="bg1">
                    <a:lumMod val="75000"/>
                  </a:schemeClr>
                </a:solidFill>
              </a:rPr>
              <a:t>multiphysics</a:t>
            </a:r>
            <a:r>
              <a:rPr lang="en-US" dirty="0">
                <a:solidFill>
                  <a:schemeClr val="bg1">
                    <a:lumMod val="75000"/>
                  </a:schemeClr>
                </a:solidFill>
              </a:rPr>
              <a:t>/mesh-refinement</a:t>
            </a:r>
          </a:p>
        </p:txBody>
      </p:sp>
    </p:spTree>
    <p:extLst>
      <p:ext uri="{BB962C8B-B14F-4D97-AF65-F5344CB8AC3E}">
        <p14:creationId xmlns:p14="http://schemas.microsoft.com/office/powerpoint/2010/main" val="366923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12</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dirty="0"/>
              <a:t>ICMs approximate </a:t>
            </a:r>
            <a:r>
              <a:rPr lang="en-US" dirty="0">
                <a:solidFill>
                  <a:schemeClr val="tx2">
                    <a:lumMod val="50000"/>
                    <a:lumOff val="50000"/>
                  </a:schemeClr>
                </a:solidFill>
              </a:rPr>
              <a:t>structural and functional isomorphism</a:t>
            </a:r>
            <a:r>
              <a:rPr lang="en-US" dirty="0"/>
              <a:t> with the system being modeled (e.g., phenomena in the world), with </a:t>
            </a:r>
            <a:r>
              <a:rPr lang="en-US" dirty="0">
                <a:solidFill>
                  <a:schemeClr val="tx2">
                    <a:lumMod val="50000"/>
                    <a:lumOff val="50000"/>
                  </a:schemeClr>
                </a:solidFill>
              </a:rPr>
              <a:t>capture of causality / constraints</a:t>
            </a:r>
            <a:r>
              <a:rPr lang="en-US" dirty="0"/>
              <a:t> from world data (</a:t>
            </a:r>
            <a:r>
              <a:rPr lang="en-US" dirty="0" err="1"/>
              <a:t>Waskan</a:t>
            </a:r>
            <a:r>
              <a:rPr lang="en-US" dirty="0"/>
              <a:t> J (2006) </a:t>
            </a:r>
            <a:r>
              <a:rPr lang="en-US" i="1" dirty="0"/>
              <a:t>Models and Cognition</a:t>
            </a:r>
            <a:r>
              <a:rPr lang="en-US" dirty="0"/>
              <a:t>. MIT Press.)</a:t>
            </a:r>
          </a:p>
          <a:p>
            <a:r>
              <a:rPr lang="en-US" dirty="0"/>
              <a:t>How might we automate the learning of intrinsic cognitive models from data?</a:t>
            </a:r>
          </a:p>
          <a:p>
            <a:r>
              <a:rPr lang="en-US" dirty="0"/>
              <a:t>Example systems to consider modeling, to help us reason about the learning process: hinge door, sliding door, steering wheel (each rigid with one degree of freedom), lock and key, drug molecule and G-protein coupled receptor</a:t>
            </a:r>
          </a:p>
          <a:p>
            <a:r>
              <a:rPr lang="en-US" dirty="0"/>
              <a:t>Next, I’ll show you a rudimentary </a:t>
            </a:r>
            <a:r>
              <a:rPr lang="en-US" dirty="0" err="1"/>
              <a:t>ICM</a:t>
            </a:r>
            <a:r>
              <a:rPr lang="en-US" dirty="0"/>
              <a:t> using unsupervised learning</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Intrinsic cognitive models: What are they?</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7817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13</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p:txBody>
          <a:bodyPr/>
          <a:lstStyle/>
          <a:p>
            <a:r>
              <a:rPr lang="en-US" dirty="0"/>
              <a:t>Many ways of making predictions are hard-coded in terms of known variables and unknown variables</a:t>
            </a:r>
          </a:p>
          <a:p>
            <a:r>
              <a:rPr lang="en-US" dirty="0"/>
              <a:t>This is the stuff of supervised learning: one-way question-and-answer machines</a:t>
            </a:r>
          </a:p>
          <a:p>
            <a:r>
              <a:rPr lang="en-US" dirty="0"/>
              <a:t>Q: What if we can’t know in advance which variables are known or unknown? “MacGyver moment”</a:t>
            </a:r>
          </a:p>
          <a:p>
            <a:r>
              <a:rPr lang="en-US" dirty="0"/>
              <a:t>A: Maybe we can use nonparametric unsupervised learning in a creative way to generate/predict dynamically unknown variables given dynamically known variables in a kind of “dynamic runtime regression”</a:t>
            </a:r>
          </a:p>
          <a:p>
            <a:r>
              <a:rPr lang="en-US" dirty="0"/>
              <a:t>Objective: learn about the latent causes behind the patterning that is seen in training data, then use those causes to make predictions</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How can we model causes, and use them to make inferences?</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5543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8001" t="24700" r="15428" b="13900"/>
          <a:stretch/>
        </p:blipFill>
        <p:spPr>
          <a:xfrm>
            <a:off x="3091544" y="3100252"/>
            <a:ext cx="6087291" cy="3143795"/>
          </a:xfrm>
          <a:prstGeom prst="rect">
            <a:avLst/>
          </a:prstGeom>
        </p:spPr>
      </p:pic>
      <p:pic>
        <p:nvPicPr>
          <p:cNvPr id="5" name="ICAmovie0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828790" y="1091293"/>
            <a:ext cx="1782717" cy="1803446"/>
          </a:xfrm>
          <a:prstGeom prst="rect">
            <a:avLst/>
          </a:prstGeom>
        </p:spPr>
      </p:pic>
      <p:sp>
        <p:nvSpPr>
          <p:cNvPr id="6" name="TextBox 5"/>
          <p:cNvSpPr txBox="1"/>
          <p:nvPr/>
        </p:nvSpPr>
        <p:spPr>
          <a:xfrm>
            <a:off x="1104900" y="280651"/>
            <a:ext cx="9982199" cy="707886"/>
          </a:xfrm>
          <a:prstGeom prst="rect">
            <a:avLst/>
          </a:prstGeom>
          <a:noFill/>
        </p:spPr>
        <p:txBody>
          <a:bodyPr wrap="square" rtlCol="0">
            <a:spAutoFit/>
          </a:bodyPr>
          <a:lstStyle/>
          <a:p>
            <a:pPr algn="ctr"/>
            <a:r>
              <a:rPr lang="en-US" sz="2000" b="1" dirty="0"/>
              <a:t>Using an unsupervised learning method to develop sparse pattern-based interpretations of natural images (looking for putative image causes)</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526" y="1091293"/>
            <a:ext cx="1785624" cy="1801496"/>
          </a:xfrm>
          <a:prstGeom prst="rect">
            <a:avLst/>
          </a:prstGeom>
        </p:spPr>
      </p:pic>
      <p:sp>
        <p:nvSpPr>
          <p:cNvPr id="2" name="TextBox 1">
            <a:extLst>
              <a:ext uri="{FF2B5EF4-FFF2-40B4-BE49-F238E27FC236}">
                <a16:creationId xmlns:a16="http://schemas.microsoft.com/office/drawing/2014/main" id="{CDD63104-EE6D-75FC-967C-29684D490AF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3" name="TextBox 2">
            <a:extLst>
              <a:ext uri="{FF2B5EF4-FFF2-40B4-BE49-F238E27FC236}">
                <a16:creationId xmlns:a16="http://schemas.microsoft.com/office/drawing/2014/main" id="{CAE86F52-7FBF-6B7A-FC02-0769EE07B262}"/>
              </a:ext>
            </a:extLst>
          </p:cNvPr>
          <p:cNvSpPr txBox="1"/>
          <p:nvPr/>
        </p:nvSpPr>
        <p:spPr>
          <a:xfrm>
            <a:off x="434155" y="3834887"/>
            <a:ext cx="2659702" cy="1200329"/>
          </a:xfrm>
          <a:prstGeom prst="rect">
            <a:avLst/>
          </a:prstGeom>
          <a:noFill/>
        </p:spPr>
        <p:txBody>
          <a:bodyPr wrap="none" rtlCol="0">
            <a:spAutoFit/>
          </a:bodyPr>
          <a:lstStyle/>
          <a:p>
            <a:pPr algn="ctr"/>
            <a:r>
              <a:rPr lang="en-US" b="1" dirty="0"/>
              <a:t>Learned image causes</a:t>
            </a:r>
          </a:p>
          <a:p>
            <a:pPr algn="ctr"/>
            <a:r>
              <a:rPr lang="en-US" dirty="0"/>
              <a:t>from a large set of</a:t>
            </a:r>
          </a:p>
          <a:p>
            <a:pPr algn="ctr"/>
            <a:r>
              <a:rPr lang="en-US" dirty="0"/>
              <a:t>image training data</a:t>
            </a:r>
          </a:p>
          <a:p>
            <a:pPr algn="ctr"/>
            <a:r>
              <a:rPr lang="en-US" dirty="0"/>
              <a:t>(generative basis set)</a:t>
            </a:r>
          </a:p>
        </p:txBody>
      </p:sp>
      <p:sp>
        <p:nvSpPr>
          <p:cNvPr id="8" name="TextBox 7">
            <a:extLst>
              <a:ext uri="{FF2B5EF4-FFF2-40B4-BE49-F238E27FC236}">
                <a16:creationId xmlns:a16="http://schemas.microsoft.com/office/drawing/2014/main" id="{B451B442-BBC8-E14A-416C-0B3E31208F1A}"/>
              </a:ext>
            </a:extLst>
          </p:cNvPr>
          <p:cNvSpPr txBox="1"/>
          <p:nvPr/>
        </p:nvSpPr>
        <p:spPr>
          <a:xfrm>
            <a:off x="2133600" y="1807375"/>
            <a:ext cx="1467068" cy="369332"/>
          </a:xfrm>
          <a:prstGeom prst="rect">
            <a:avLst/>
          </a:prstGeom>
          <a:noFill/>
        </p:spPr>
        <p:txBody>
          <a:bodyPr wrap="none" rtlCol="0">
            <a:spAutoFit/>
          </a:bodyPr>
          <a:lstStyle/>
          <a:p>
            <a:pPr algn="ctr"/>
            <a:r>
              <a:rPr lang="en-US" dirty="0"/>
              <a:t>Novel image</a:t>
            </a:r>
          </a:p>
        </p:txBody>
      </p:sp>
      <p:sp>
        <p:nvSpPr>
          <p:cNvPr id="9" name="TextBox 8">
            <a:extLst>
              <a:ext uri="{FF2B5EF4-FFF2-40B4-BE49-F238E27FC236}">
                <a16:creationId xmlns:a16="http://schemas.microsoft.com/office/drawing/2014/main" id="{3DB52961-A693-8C9E-B9FA-92C38C65F550}"/>
              </a:ext>
            </a:extLst>
          </p:cNvPr>
          <p:cNvSpPr txBox="1"/>
          <p:nvPr/>
        </p:nvSpPr>
        <p:spPr>
          <a:xfrm>
            <a:off x="8653219" y="1668983"/>
            <a:ext cx="1633781" cy="646331"/>
          </a:xfrm>
          <a:prstGeom prst="rect">
            <a:avLst/>
          </a:prstGeom>
          <a:noFill/>
        </p:spPr>
        <p:txBody>
          <a:bodyPr wrap="none" rtlCol="0">
            <a:spAutoFit/>
          </a:bodyPr>
          <a:lstStyle/>
          <a:p>
            <a:pPr algn="ctr"/>
            <a:r>
              <a:rPr lang="en-US" dirty="0"/>
              <a:t>Generative</a:t>
            </a:r>
          </a:p>
          <a:p>
            <a:pPr algn="ctr"/>
            <a:r>
              <a:rPr lang="en-US" dirty="0"/>
              <a:t>reconstruction</a:t>
            </a:r>
          </a:p>
        </p:txBody>
      </p:sp>
      <p:sp>
        <p:nvSpPr>
          <p:cNvPr id="10" name="Arrow: Curved Right 9">
            <a:extLst>
              <a:ext uri="{FF2B5EF4-FFF2-40B4-BE49-F238E27FC236}">
                <a16:creationId xmlns:a16="http://schemas.microsoft.com/office/drawing/2014/main" id="{E65B2B4F-750C-A48D-7E66-7109760A04CA}"/>
              </a:ext>
            </a:extLst>
          </p:cNvPr>
          <p:cNvSpPr/>
          <p:nvPr/>
        </p:nvSpPr>
        <p:spPr>
          <a:xfrm>
            <a:off x="2354219" y="2548597"/>
            <a:ext cx="589096" cy="9144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Right 10">
            <a:extLst>
              <a:ext uri="{FF2B5EF4-FFF2-40B4-BE49-F238E27FC236}">
                <a16:creationId xmlns:a16="http://schemas.microsoft.com/office/drawing/2014/main" id="{FF524D25-E06D-502F-6937-07861A9D1C51}"/>
              </a:ext>
            </a:extLst>
          </p:cNvPr>
          <p:cNvSpPr/>
          <p:nvPr/>
        </p:nvSpPr>
        <p:spPr>
          <a:xfrm rot="10800000">
            <a:off x="9296400" y="2514600"/>
            <a:ext cx="589096" cy="9144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571527ED-E2B1-5FE7-2BE1-851BEAF405EE}"/>
              </a:ext>
            </a:extLst>
          </p:cNvPr>
          <p:cNvSpPr txBox="1"/>
          <p:nvPr/>
        </p:nvSpPr>
        <p:spPr>
          <a:xfrm>
            <a:off x="9356058" y="4949147"/>
            <a:ext cx="2480166" cy="1200329"/>
          </a:xfrm>
          <a:prstGeom prst="rect">
            <a:avLst/>
          </a:prstGeom>
          <a:noFill/>
        </p:spPr>
        <p:txBody>
          <a:bodyPr wrap="none" rtlCol="0">
            <a:spAutoFit/>
          </a:bodyPr>
          <a:lstStyle/>
          <a:p>
            <a:pPr algn="ctr"/>
            <a:r>
              <a:rPr lang="en-US" dirty="0"/>
              <a:t>NOTE: This method</a:t>
            </a:r>
          </a:p>
          <a:p>
            <a:pPr algn="ctr"/>
            <a:r>
              <a:rPr lang="en-US" dirty="0"/>
              <a:t>isn't specific to vision</a:t>
            </a:r>
          </a:p>
          <a:p>
            <a:pPr algn="ctr"/>
            <a:r>
              <a:rPr lang="en-US" dirty="0"/>
              <a:t>or pixels...these inputs</a:t>
            </a:r>
          </a:p>
          <a:p>
            <a:pPr algn="ctr"/>
            <a:r>
              <a:rPr lang="en-US" dirty="0"/>
              <a:t>are unlabeled</a:t>
            </a:r>
          </a:p>
        </p:txBody>
      </p:sp>
    </p:spTree>
    <p:extLst>
      <p:ext uri="{BB962C8B-B14F-4D97-AF65-F5344CB8AC3E}">
        <p14:creationId xmlns:p14="http://schemas.microsoft.com/office/powerpoint/2010/main" val="3352168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432" y="1692207"/>
            <a:ext cx="5295238" cy="4548571"/>
          </a:xfrm>
          <a:prstGeom prst="rect">
            <a:avLst/>
          </a:prstGeom>
        </p:spPr>
      </p:pic>
      <p:sp>
        <p:nvSpPr>
          <p:cNvPr id="9" name="TextBox 8"/>
          <p:cNvSpPr txBox="1"/>
          <p:nvPr/>
        </p:nvSpPr>
        <p:spPr>
          <a:xfrm>
            <a:off x="8272108" y="1161707"/>
            <a:ext cx="3615092" cy="646331"/>
          </a:xfrm>
          <a:prstGeom prst="rect">
            <a:avLst/>
          </a:prstGeom>
          <a:noFill/>
        </p:spPr>
        <p:txBody>
          <a:bodyPr wrap="none" rtlCol="0">
            <a:spAutoFit/>
          </a:bodyPr>
          <a:lstStyle/>
          <a:p>
            <a:pPr algn="ctr"/>
            <a:r>
              <a:rPr lang="en-US" dirty="0"/>
              <a:t>Mask with white pixels = ‘knowns’</a:t>
            </a:r>
          </a:p>
          <a:p>
            <a:pPr algn="ctr"/>
            <a:r>
              <a:rPr lang="en-US" dirty="0"/>
              <a:t>and black pixels = ‘unknowns’ </a:t>
            </a:r>
          </a:p>
        </p:txBody>
      </p:sp>
      <p:sp>
        <p:nvSpPr>
          <p:cNvPr id="10" name="TextBox 9"/>
          <p:cNvSpPr txBox="1"/>
          <p:nvPr/>
        </p:nvSpPr>
        <p:spPr>
          <a:xfrm>
            <a:off x="5444451" y="1438705"/>
            <a:ext cx="2236510" cy="369332"/>
          </a:xfrm>
          <a:prstGeom prst="rect">
            <a:avLst/>
          </a:prstGeom>
          <a:noFill/>
        </p:spPr>
        <p:txBody>
          <a:bodyPr wrap="none" rtlCol="0">
            <a:spAutoFit/>
          </a:bodyPr>
          <a:lstStyle/>
          <a:p>
            <a:r>
              <a:rPr lang="en-US" dirty="0"/>
              <a:t>Novel natural image</a:t>
            </a:r>
          </a:p>
        </p:txBody>
      </p:sp>
      <p:sp>
        <p:nvSpPr>
          <p:cNvPr id="11" name="TextBox 10"/>
          <p:cNvSpPr txBox="1"/>
          <p:nvPr/>
        </p:nvSpPr>
        <p:spPr>
          <a:xfrm>
            <a:off x="5604047" y="3848681"/>
            <a:ext cx="1723549" cy="369332"/>
          </a:xfrm>
          <a:prstGeom prst="rect">
            <a:avLst/>
          </a:prstGeom>
          <a:noFill/>
        </p:spPr>
        <p:txBody>
          <a:bodyPr wrap="none" rtlCol="0">
            <a:spAutoFit/>
          </a:bodyPr>
          <a:lstStyle/>
          <a:p>
            <a:r>
              <a:rPr lang="en-US" dirty="0"/>
              <a:t>Reconstruction</a:t>
            </a:r>
          </a:p>
        </p:txBody>
      </p:sp>
      <p:sp>
        <p:nvSpPr>
          <p:cNvPr id="12" name="TextBox 11"/>
          <p:cNvSpPr txBox="1"/>
          <p:nvPr/>
        </p:nvSpPr>
        <p:spPr>
          <a:xfrm>
            <a:off x="8486527" y="3839741"/>
            <a:ext cx="2762295" cy="369332"/>
          </a:xfrm>
          <a:prstGeom prst="rect">
            <a:avLst/>
          </a:prstGeom>
          <a:noFill/>
        </p:spPr>
        <p:txBody>
          <a:bodyPr wrap="none" rtlCol="0">
            <a:spAutoFit/>
          </a:bodyPr>
          <a:lstStyle/>
          <a:p>
            <a:r>
              <a:rPr lang="en-US" dirty="0"/>
              <a:t>Error (diagonal is best fit)</a:t>
            </a:r>
          </a:p>
        </p:txBody>
      </p:sp>
      <p:sp>
        <p:nvSpPr>
          <p:cNvPr id="13" name="TextBox 12"/>
          <p:cNvSpPr txBox="1"/>
          <p:nvPr/>
        </p:nvSpPr>
        <p:spPr>
          <a:xfrm>
            <a:off x="762000" y="296291"/>
            <a:ext cx="10896600" cy="707886"/>
          </a:xfrm>
          <a:prstGeom prst="rect">
            <a:avLst/>
          </a:prstGeom>
          <a:noFill/>
        </p:spPr>
        <p:txBody>
          <a:bodyPr wrap="square" rtlCol="0">
            <a:spAutoFit/>
          </a:bodyPr>
          <a:lstStyle/>
          <a:p>
            <a:pPr algn="ctr"/>
            <a:r>
              <a:rPr lang="en-US" sz="2000" b="1" dirty="0"/>
              <a:t>Using an unsupervised learning method to perform dynamic inference when ‘known’ and ‘unknown’ labels are not available during training</a:t>
            </a:r>
          </a:p>
        </p:txBody>
      </p:sp>
      <p:sp>
        <p:nvSpPr>
          <p:cNvPr id="7" name="TextBox 6">
            <a:extLst>
              <a:ext uri="{FF2B5EF4-FFF2-40B4-BE49-F238E27FC236}">
                <a16:creationId xmlns:a16="http://schemas.microsoft.com/office/drawing/2014/main" id="{F0EE7FCF-C081-8CF1-F3B0-65F594E49EC9}"/>
              </a:ext>
            </a:extLst>
          </p:cNvPr>
          <p:cNvSpPr txBox="1"/>
          <p:nvPr/>
        </p:nvSpPr>
        <p:spPr>
          <a:xfrm>
            <a:off x="4972585" y="1233993"/>
            <a:ext cx="444352" cy="523220"/>
          </a:xfrm>
          <a:prstGeom prst="rect">
            <a:avLst/>
          </a:prstGeom>
          <a:noFill/>
        </p:spPr>
        <p:txBody>
          <a:bodyPr wrap="none" rtlCol="0">
            <a:spAutoFit/>
          </a:bodyPr>
          <a:lstStyle/>
          <a:p>
            <a:r>
              <a:rPr lang="en-US" sz="2800" b="1" dirty="0"/>
              <a:t>A</a:t>
            </a:r>
          </a:p>
        </p:txBody>
      </p:sp>
      <p:sp>
        <p:nvSpPr>
          <p:cNvPr id="8" name="TextBox 7">
            <a:extLst>
              <a:ext uri="{FF2B5EF4-FFF2-40B4-BE49-F238E27FC236}">
                <a16:creationId xmlns:a16="http://schemas.microsoft.com/office/drawing/2014/main" id="{A9D78F19-E416-323C-F13B-CADC5DDF26DF}"/>
              </a:ext>
            </a:extLst>
          </p:cNvPr>
          <p:cNvSpPr txBox="1"/>
          <p:nvPr/>
        </p:nvSpPr>
        <p:spPr>
          <a:xfrm>
            <a:off x="7870710" y="1233993"/>
            <a:ext cx="444352" cy="523220"/>
          </a:xfrm>
          <a:prstGeom prst="rect">
            <a:avLst/>
          </a:prstGeom>
          <a:noFill/>
        </p:spPr>
        <p:txBody>
          <a:bodyPr wrap="none" rtlCol="0">
            <a:spAutoFit/>
          </a:bodyPr>
          <a:lstStyle/>
          <a:p>
            <a:r>
              <a:rPr lang="en-US" sz="2800" b="1" dirty="0"/>
              <a:t>B</a:t>
            </a:r>
          </a:p>
        </p:txBody>
      </p:sp>
      <p:sp>
        <p:nvSpPr>
          <p:cNvPr id="14" name="TextBox 13">
            <a:extLst>
              <a:ext uri="{FF2B5EF4-FFF2-40B4-BE49-F238E27FC236}">
                <a16:creationId xmlns:a16="http://schemas.microsoft.com/office/drawing/2014/main" id="{AB2FBF3B-C817-5B21-B034-DE0B57D9C41B}"/>
              </a:ext>
            </a:extLst>
          </p:cNvPr>
          <p:cNvSpPr txBox="1"/>
          <p:nvPr/>
        </p:nvSpPr>
        <p:spPr>
          <a:xfrm>
            <a:off x="4972585" y="3666638"/>
            <a:ext cx="444352" cy="523220"/>
          </a:xfrm>
          <a:prstGeom prst="rect">
            <a:avLst/>
          </a:prstGeom>
          <a:noFill/>
        </p:spPr>
        <p:txBody>
          <a:bodyPr wrap="none" rtlCol="0">
            <a:spAutoFit/>
          </a:bodyPr>
          <a:lstStyle/>
          <a:p>
            <a:r>
              <a:rPr lang="en-US" sz="2800" b="1" dirty="0"/>
              <a:t>C</a:t>
            </a:r>
          </a:p>
        </p:txBody>
      </p:sp>
      <p:sp>
        <p:nvSpPr>
          <p:cNvPr id="15" name="TextBox 14">
            <a:extLst>
              <a:ext uri="{FF2B5EF4-FFF2-40B4-BE49-F238E27FC236}">
                <a16:creationId xmlns:a16="http://schemas.microsoft.com/office/drawing/2014/main" id="{B67E894C-3884-F176-E793-6860713F7341}"/>
              </a:ext>
            </a:extLst>
          </p:cNvPr>
          <p:cNvSpPr txBox="1"/>
          <p:nvPr/>
        </p:nvSpPr>
        <p:spPr>
          <a:xfrm>
            <a:off x="7870710" y="3666638"/>
            <a:ext cx="444352" cy="523220"/>
          </a:xfrm>
          <a:prstGeom prst="rect">
            <a:avLst/>
          </a:prstGeom>
          <a:noFill/>
        </p:spPr>
        <p:txBody>
          <a:bodyPr wrap="none" rtlCol="0">
            <a:spAutoFit/>
          </a:bodyPr>
          <a:lstStyle/>
          <a:p>
            <a:r>
              <a:rPr lang="en-US" sz="2800" b="1" dirty="0"/>
              <a:t>D</a:t>
            </a:r>
          </a:p>
        </p:txBody>
      </p:sp>
      <p:sp>
        <p:nvSpPr>
          <p:cNvPr id="3" name="TextBox 2">
            <a:extLst>
              <a:ext uri="{FF2B5EF4-FFF2-40B4-BE49-F238E27FC236}">
                <a16:creationId xmlns:a16="http://schemas.microsoft.com/office/drawing/2014/main" id="{31C8E5B4-A36A-2CFD-0882-83F1F71B8A86}"/>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4" name="Picture 3">
            <a:extLst>
              <a:ext uri="{FF2B5EF4-FFF2-40B4-BE49-F238E27FC236}">
                <a16:creationId xmlns:a16="http://schemas.microsoft.com/office/drawing/2014/main" id="{9D06EE4D-2436-7FE3-ED11-41799062E448}"/>
              </a:ext>
            </a:extLst>
          </p:cNvPr>
          <p:cNvPicPr>
            <a:picLocks noChangeAspect="1"/>
          </p:cNvPicPr>
          <p:nvPr/>
        </p:nvPicPr>
        <p:blipFill rotWithShape="1">
          <a:blip r:embed="rId3"/>
          <a:srcRect l="18654" t="24700" r="48703" b="13900"/>
          <a:stretch/>
        </p:blipFill>
        <p:spPr>
          <a:xfrm>
            <a:off x="381000" y="2018529"/>
            <a:ext cx="2984947" cy="3143795"/>
          </a:xfrm>
          <a:prstGeom prst="rect">
            <a:avLst/>
          </a:prstGeom>
        </p:spPr>
      </p:pic>
      <p:sp>
        <p:nvSpPr>
          <p:cNvPr id="5" name="TextBox 4">
            <a:extLst>
              <a:ext uri="{FF2B5EF4-FFF2-40B4-BE49-F238E27FC236}">
                <a16:creationId xmlns:a16="http://schemas.microsoft.com/office/drawing/2014/main" id="{F4829752-6DA6-B402-6C9F-608F50AB8623}"/>
              </a:ext>
            </a:extLst>
          </p:cNvPr>
          <p:cNvSpPr txBox="1"/>
          <p:nvPr/>
        </p:nvSpPr>
        <p:spPr>
          <a:xfrm>
            <a:off x="614154" y="5144869"/>
            <a:ext cx="2518638" cy="646331"/>
          </a:xfrm>
          <a:prstGeom prst="rect">
            <a:avLst/>
          </a:prstGeom>
          <a:noFill/>
        </p:spPr>
        <p:txBody>
          <a:bodyPr wrap="none" rtlCol="0">
            <a:spAutoFit/>
          </a:bodyPr>
          <a:lstStyle/>
          <a:p>
            <a:pPr algn="ctr"/>
            <a:r>
              <a:rPr lang="en-US" dirty="0"/>
              <a:t>Learned image causes</a:t>
            </a:r>
          </a:p>
          <a:p>
            <a:pPr algn="ctr"/>
            <a:r>
              <a:rPr lang="en-US" dirty="0"/>
              <a:t>(generative basis set)</a:t>
            </a:r>
          </a:p>
        </p:txBody>
      </p:sp>
      <p:sp>
        <p:nvSpPr>
          <p:cNvPr id="6" name="Arrow: Left 5">
            <a:extLst>
              <a:ext uri="{FF2B5EF4-FFF2-40B4-BE49-F238E27FC236}">
                <a16:creationId xmlns:a16="http://schemas.microsoft.com/office/drawing/2014/main" id="{6C76EFCB-88BD-2211-6A1F-86F9660FEDEA}"/>
              </a:ext>
            </a:extLst>
          </p:cNvPr>
          <p:cNvSpPr/>
          <p:nvPr/>
        </p:nvSpPr>
        <p:spPr>
          <a:xfrm>
            <a:off x="3767126" y="2438400"/>
            <a:ext cx="990600" cy="381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72C69619-799D-F273-7658-D37B3A2D3D66}"/>
              </a:ext>
            </a:extLst>
          </p:cNvPr>
          <p:cNvSpPr/>
          <p:nvPr/>
        </p:nvSpPr>
        <p:spPr>
          <a:xfrm rot="10800000">
            <a:off x="3836594" y="4332777"/>
            <a:ext cx="990600" cy="381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563089D-5527-6C66-C5A5-717D6DF9E3DC}"/>
              </a:ext>
            </a:extLst>
          </p:cNvPr>
          <p:cNvSpPr txBox="1"/>
          <p:nvPr/>
        </p:nvSpPr>
        <p:spPr>
          <a:xfrm>
            <a:off x="3797107" y="1207873"/>
            <a:ext cx="1061509" cy="1200329"/>
          </a:xfrm>
          <a:prstGeom prst="rect">
            <a:avLst/>
          </a:prstGeom>
          <a:noFill/>
        </p:spPr>
        <p:txBody>
          <a:bodyPr wrap="none" rtlCol="0">
            <a:spAutoFit/>
          </a:bodyPr>
          <a:lstStyle/>
          <a:p>
            <a:pPr algn="ctr"/>
            <a:r>
              <a:rPr lang="en-US" dirty="0"/>
              <a:t>Drive</a:t>
            </a:r>
          </a:p>
          <a:p>
            <a:pPr algn="ctr"/>
            <a:r>
              <a:rPr lang="en-US" dirty="0"/>
              <a:t>model</a:t>
            </a:r>
          </a:p>
          <a:p>
            <a:pPr algn="ctr"/>
            <a:r>
              <a:rPr lang="en-US" dirty="0"/>
              <a:t>using</a:t>
            </a:r>
          </a:p>
          <a:p>
            <a:pPr algn="ctr"/>
            <a:r>
              <a:rPr lang="en-US" dirty="0"/>
              <a:t>‘knowns’</a:t>
            </a:r>
          </a:p>
        </p:txBody>
      </p:sp>
      <p:sp>
        <p:nvSpPr>
          <p:cNvPr id="18" name="TextBox 17">
            <a:extLst>
              <a:ext uri="{FF2B5EF4-FFF2-40B4-BE49-F238E27FC236}">
                <a16:creationId xmlns:a16="http://schemas.microsoft.com/office/drawing/2014/main" id="{49FDD2DB-097E-F1DB-75E2-FA32FD366F79}"/>
              </a:ext>
            </a:extLst>
          </p:cNvPr>
          <p:cNvSpPr txBox="1"/>
          <p:nvPr/>
        </p:nvSpPr>
        <p:spPr>
          <a:xfrm>
            <a:off x="3708972" y="4729767"/>
            <a:ext cx="1146468" cy="923330"/>
          </a:xfrm>
          <a:prstGeom prst="rect">
            <a:avLst/>
          </a:prstGeom>
          <a:noFill/>
        </p:spPr>
        <p:txBody>
          <a:bodyPr wrap="none" rtlCol="0">
            <a:spAutoFit/>
          </a:bodyPr>
          <a:lstStyle/>
          <a:p>
            <a:pPr algn="ctr"/>
            <a:r>
              <a:rPr lang="en-US" dirty="0"/>
              <a:t>Generate</a:t>
            </a:r>
          </a:p>
          <a:p>
            <a:pPr algn="ctr"/>
            <a:r>
              <a:rPr lang="en-US" dirty="0"/>
              <a:t>whole</a:t>
            </a:r>
          </a:p>
          <a:p>
            <a:pPr algn="ctr"/>
            <a:r>
              <a:rPr lang="en-US" dirty="0"/>
              <a:t>image</a:t>
            </a:r>
          </a:p>
        </p:txBody>
      </p:sp>
      <p:sp>
        <p:nvSpPr>
          <p:cNvPr id="19" name="Arrow: Left 18">
            <a:extLst>
              <a:ext uri="{FF2B5EF4-FFF2-40B4-BE49-F238E27FC236}">
                <a16:creationId xmlns:a16="http://schemas.microsoft.com/office/drawing/2014/main" id="{D2910C16-C789-91CD-77B1-89F756096DD6}"/>
              </a:ext>
            </a:extLst>
          </p:cNvPr>
          <p:cNvSpPr/>
          <p:nvPr/>
        </p:nvSpPr>
        <p:spPr>
          <a:xfrm>
            <a:off x="7819762" y="2438400"/>
            <a:ext cx="333638" cy="381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146D260E-E104-FA8C-42D8-7A2B8A6F5A3E}"/>
              </a:ext>
            </a:extLst>
          </p:cNvPr>
          <p:cNvSpPr/>
          <p:nvPr/>
        </p:nvSpPr>
        <p:spPr>
          <a:xfrm rot="10800000">
            <a:off x="7819762" y="4942173"/>
            <a:ext cx="333638" cy="381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p:bldP spid="18" grpId="0"/>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800" y="1696871"/>
            <a:ext cx="5295238" cy="4548571"/>
          </a:xfrm>
          <a:prstGeom prst="rect">
            <a:avLst/>
          </a:prstGeom>
        </p:spPr>
      </p:pic>
      <p:sp>
        <p:nvSpPr>
          <p:cNvPr id="9" name="TextBox 8"/>
          <p:cNvSpPr txBox="1"/>
          <p:nvPr/>
        </p:nvSpPr>
        <p:spPr>
          <a:xfrm>
            <a:off x="8272108" y="1161707"/>
            <a:ext cx="3615092" cy="646331"/>
          </a:xfrm>
          <a:prstGeom prst="rect">
            <a:avLst/>
          </a:prstGeom>
          <a:noFill/>
        </p:spPr>
        <p:txBody>
          <a:bodyPr wrap="none" rtlCol="0">
            <a:spAutoFit/>
          </a:bodyPr>
          <a:lstStyle/>
          <a:p>
            <a:pPr algn="ctr"/>
            <a:r>
              <a:rPr lang="en-US" dirty="0"/>
              <a:t>Mask with white pixels = ‘knowns’</a:t>
            </a:r>
          </a:p>
          <a:p>
            <a:pPr algn="ctr"/>
            <a:r>
              <a:rPr lang="en-US" dirty="0"/>
              <a:t>and black pixels = ‘unknowns’ </a:t>
            </a:r>
          </a:p>
        </p:txBody>
      </p:sp>
      <p:sp>
        <p:nvSpPr>
          <p:cNvPr id="10" name="TextBox 9"/>
          <p:cNvSpPr txBox="1"/>
          <p:nvPr/>
        </p:nvSpPr>
        <p:spPr>
          <a:xfrm>
            <a:off x="5444451" y="1438705"/>
            <a:ext cx="2236510" cy="369332"/>
          </a:xfrm>
          <a:prstGeom prst="rect">
            <a:avLst/>
          </a:prstGeom>
          <a:noFill/>
        </p:spPr>
        <p:txBody>
          <a:bodyPr wrap="none" rtlCol="0">
            <a:spAutoFit/>
          </a:bodyPr>
          <a:lstStyle/>
          <a:p>
            <a:r>
              <a:rPr lang="en-US" dirty="0"/>
              <a:t>Novel natural image</a:t>
            </a:r>
          </a:p>
        </p:txBody>
      </p:sp>
      <p:sp>
        <p:nvSpPr>
          <p:cNvPr id="11" name="TextBox 10"/>
          <p:cNvSpPr txBox="1"/>
          <p:nvPr/>
        </p:nvSpPr>
        <p:spPr>
          <a:xfrm>
            <a:off x="5604047" y="3848681"/>
            <a:ext cx="1723549" cy="369332"/>
          </a:xfrm>
          <a:prstGeom prst="rect">
            <a:avLst/>
          </a:prstGeom>
          <a:noFill/>
        </p:spPr>
        <p:txBody>
          <a:bodyPr wrap="none" rtlCol="0">
            <a:spAutoFit/>
          </a:bodyPr>
          <a:lstStyle/>
          <a:p>
            <a:r>
              <a:rPr lang="en-US" dirty="0"/>
              <a:t>Reconstruction</a:t>
            </a:r>
          </a:p>
        </p:txBody>
      </p:sp>
      <p:sp>
        <p:nvSpPr>
          <p:cNvPr id="12" name="TextBox 11"/>
          <p:cNvSpPr txBox="1"/>
          <p:nvPr/>
        </p:nvSpPr>
        <p:spPr>
          <a:xfrm>
            <a:off x="8486527" y="3839741"/>
            <a:ext cx="2762295" cy="369332"/>
          </a:xfrm>
          <a:prstGeom prst="rect">
            <a:avLst/>
          </a:prstGeom>
          <a:noFill/>
        </p:spPr>
        <p:txBody>
          <a:bodyPr wrap="none" rtlCol="0">
            <a:spAutoFit/>
          </a:bodyPr>
          <a:lstStyle/>
          <a:p>
            <a:r>
              <a:rPr lang="en-US" dirty="0"/>
              <a:t>Error (diagonal is best fit)</a:t>
            </a:r>
          </a:p>
        </p:txBody>
      </p:sp>
      <p:sp>
        <p:nvSpPr>
          <p:cNvPr id="13" name="TextBox 12"/>
          <p:cNvSpPr txBox="1"/>
          <p:nvPr/>
        </p:nvSpPr>
        <p:spPr>
          <a:xfrm>
            <a:off x="4972585" y="1233993"/>
            <a:ext cx="444352" cy="523220"/>
          </a:xfrm>
          <a:prstGeom prst="rect">
            <a:avLst/>
          </a:prstGeom>
          <a:noFill/>
        </p:spPr>
        <p:txBody>
          <a:bodyPr wrap="none" rtlCol="0">
            <a:spAutoFit/>
          </a:bodyPr>
          <a:lstStyle/>
          <a:p>
            <a:r>
              <a:rPr lang="en-US" sz="2800" b="1" dirty="0"/>
              <a:t>A</a:t>
            </a:r>
          </a:p>
        </p:txBody>
      </p:sp>
      <p:sp>
        <p:nvSpPr>
          <p:cNvPr id="14" name="TextBox 13"/>
          <p:cNvSpPr txBox="1"/>
          <p:nvPr/>
        </p:nvSpPr>
        <p:spPr>
          <a:xfrm>
            <a:off x="7870710" y="1233993"/>
            <a:ext cx="444352" cy="523220"/>
          </a:xfrm>
          <a:prstGeom prst="rect">
            <a:avLst/>
          </a:prstGeom>
          <a:noFill/>
        </p:spPr>
        <p:txBody>
          <a:bodyPr wrap="none" rtlCol="0">
            <a:spAutoFit/>
          </a:bodyPr>
          <a:lstStyle/>
          <a:p>
            <a:r>
              <a:rPr lang="en-US" sz="2800" b="1" dirty="0"/>
              <a:t>B</a:t>
            </a:r>
          </a:p>
        </p:txBody>
      </p:sp>
      <p:sp>
        <p:nvSpPr>
          <p:cNvPr id="15" name="TextBox 14"/>
          <p:cNvSpPr txBox="1"/>
          <p:nvPr/>
        </p:nvSpPr>
        <p:spPr>
          <a:xfrm>
            <a:off x="4972585" y="3666638"/>
            <a:ext cx="444352" cy="523220"/>
          </a:xfrm>
          <a:prstGeom prst="rect">
            <a:avLst/>
          </a:prstGeom>
          <a:noFill/>
        </p:spPr>
        <p:txBody>
          <a:bodyPr wrap="none" rtlCol="0">
            <a:spAutoFit/>
          </a:bodyPr>
          <a:lstStyle/>
          <a:p>
            <a:r>
              <a:rPr lang="en-US" sz="2800" b="1" dirty="0"/>
              <a:t>C</a:t>
            </a:r>
          </a:p>
        </p:txBody>
      </p:sp>
      <p:sp>
        <p:nvSpPr>
          <p:cNvPr id="16" name="TextBox 15"/>
          <p:cNvSpPr txBox="1"/>
          <p:nvPr/>
        </p:nvSpPr>
        <p:spPr>
          <a:xfrm>
            <a:off x="7870710" y="3666638"/>
            <a:ext cx="444352" cy="523220"/>
          </a:xfrm>
          <a:prstGeom prst="rect">
            <a:avLst/>
          </a:prstGeom>
          <a:noFill/>
        </p:spPr>
        <p:txBody>
          <a:bodyPr wrap="none" rtlCol="0">
            <a:spAutoFit/>
          </a:bodyPr>
          <a:lstStyle/>
          <a:p>
            <a:r>
              <a:rPr lang="en-US" sz="2800" b="1" dirty="0"/>
              <a:t>D</a:t>
            </a:r>
          </a:p>
        </p:txBody>
      </p:sp>
      <p:sp>
        <p:nvSpPr>
          <p:cNvPr id="3" name="TextBox 2">
            <a:extLst>
              <a:ext uri="{FF2B5EF4-FFF2-40B4-BE49-F238E27FC236}">
                <a16:creationId xmlns:a16="http://schemas.microsoft.com/office/drawing/2014/main" id="{A69FD1D7-ACAD-C6DA-0CB7-9D0D9F3B16B6}"/>
              </a:ext>
            </a:extLst>
          </p:cNvPr>
          <p:cNvSpPr txBox="1"/>
          <p:nvPr/>
        </p:nvSpPr>
        <p:spPr>
          <a:xfrm>
            <a:off x="762000" y="296291"/>
            <a:ext cx="10896600" cy="707886"/>
          </a:xfrm>
          <a:prstGeom prst="rect">
            <a:avLst/>
          </a:prstGeom>
          <a:noFill/>
        </p:spPr>
        <p:txBody>
          <a:bodyPr wrap="square" rtlCol="0">
            <a:spAutoFit/>
          </a:bodyPr>
          <a:lstStyle/>
          <a:p>
            <a:pPr algn="ctr"/>
            <a:r>
              <a:rPr lang="en-US" sz="2000" b="1" dirty="0"/>
              <a:t>Using an unsupervised learning method to perform dynamic inference when ‘known’ and ‘unknown’ labels are not available during training</a:t>
            </a:r>
          </a:p>
        </p:txBody>
      </p:sp>
      <p:sp>
        <p:nvSpPr>
          <p:cNvPr id="4" name="TextBox 3">
            <a:extLst>
              <a:ext uri="{FF2B5EF4-FFF2-40B4-BE49-F238E27FC236}">
                <a16:creationId xmlns:a16="http://schemas.microsoft.com/office/drawing/2014/main" id="{C33A8292-6BAC-E255-50A2-E30DAD0A3B0A}"/>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5" name="Picture 4">
            <a:extLst>
              <a:ext uri="{FF2B5EF4-FFF2-40B4-BE49-F238E27FC236}">
                <a16:creationId xmlns:a16="http://schemas.microsoft.com/office/drawing/2014/main" id="{630559AE-FE64-A9ED-2761-40E9E47837AF}"/>
              </a:ext>
            </a:extLst>
          </p:cNvPr>
          <p:cNvPicPr>
            <a:picLocks noChangeAspect="1"/>
          </p:cNvPicPr>
          <p:nvPr/>
        </p:nvPicPr>
        <p:blipFill rotWithShape="1">
          <a:blip r:embed="rId3"/>
          <a:srcRect l="18654" t="24700" r="48703" b="13900"/>
          <a:stretch/>
        </p:blipFill>
        <p:spPr>
          <a:xfrm>
            <a:off x="381000" y="2018529"/>
            <a:ext cx="2984947" cy="3143795"/>
          </a:xfrm>
          <a:prstGeom prst="rect">
            <a:avLst/>
          </a:prstGeom>
        </p:spPr>
      </p:pic>
      <p:sp>
        <p:nvSpPr>
          <p:cNvPr id="6" name="TextBox 5">
            <a:extLst>
              <a:ext uri="{FF2B5EF4-FFF2-40B4-BE49-F238E27FC236}">
                <a16:creationId xmlns:a16="http://schemas.microsoft.com/office/drawing/2014/main" id="{BAA7938F-856F-FAB3-A52F-FAACF8A926E5}"/>
              </a:ext>
            </a:extLst>
          </p:cNvPr>
          <p:cNvSpPr txBox="1"/>
          <p:nvPr/>
        </p:nvSpPr>
        <p:spPr>
          <a:xfrm>
            <a:off x="614154" y="5144869"/>
            <a:ext cx="2518638" cy="646331"/>
          </a:xfrm>
          <a:prstGeom prst="rect">
            <a:avLst/>
          </a:prstGeom>
          <a:noFill/>
        </p:spPr>
        <p:txBody>
          <a:bodyPr wrap="none" rtlCol="0">
            <a:spAutoFit/>
          </a:bodyPr>
          <a:lstStyle/>
          <a:p>
            <a:pPr algn="ctr"/>
            <a:r>
              <a:rPr lang="en-US" dirty="0"/>
              <a:t>Learned image causes</a:t>
            </a:r>
          </a:p>
          <a:p>
            <a:pPr algn="ctr"/>
            <a:r>
              <a:rPr lang="en-US" dirty="0"/>
              <a:t>(generative basis set)</a:t>
            </a:r>
          </a:p>
        </p:txBody>
      </p:sp>
      <p:sp>
        <p:nvSpPr>
          <p:cNvPr id="7" name="Arrow: Left 6">
            <a:extLst>
              <a:ext uri="{FF2B5EF4-FFF2-40B4-BE49-F238E27FC236}">
                <a16:creationId xmlns:a16="http://schemas.microsoft.com/office/drawing/2014/main" id="{7773A5A6-AB86-3C46-A8F9-83D04D8A6A9E}"/>
              </a:ext>
            </a:extLst>
          </p:cNvPr>
          <p:cNvSpPr/>
          <p:nvPr/>
        </p:nvSpPr>
        <p:spPr>
          <a:xfrm>
            <a:off x="3767126" y="2438400"/>
            <a:ext cx="990600" cy="381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4A5B4C83-A36B-14E5-59CB-63D060D842E7}"/>
              </a:ext>
            </a:extLst>
          </p:cNvPr>
          <p:cNvSpPr/>
          <p:nvPr/>
        </p:nvSpPr>
        <p:spPr>
          <a:xfrm rot="10800000">
            <a:off x="3836594" y="4332777"/>
            <a:ext cx="990600" cy="381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01EC56F-65E6-2956-3543-5705399DF248}"/>
              </a:ext>
            </a:extLst>
          </p:cNvPr>
          <p:cNvSpPr txBox="1"/>
          <p:nvPr/>
        </p:nvSpPr>
        <p:spPr>
          <a:xfrm>
            <a:off x="3797107" y="1207873"/>
            <a:ext cx="1061509" cy="1200329"/>
          </a:xfrm>
          <a:prstGeom prst="rect">
            <a:avLst/>
          </a:prstGeom>
          <a:noFill/>
        </p:spPr>
        <p:txBody>
          <a:bodyPr wrap="none" rtlCol="0">
            <a:spAutoFit/>
          </a:bodyPr>
          <a:lstStyle/>
          <a:p>
            <a:pPr algn="ctr"/>
            <a:r>
              <a:rPr lang="en-US" dirty="0"/>
              <a:t>Drive</a:t>
            </a:r>
          </a:p>
          <a:p>
            <a:pPr algn="ctr"/>
            <a:r>
              <a:rPr lang="en-US" dirty="0"/>
              <a:t>model</a:t>
            </a:r>
          </a:p>
          <a:p>
            <a:pPr algn="ctr"/>
            <a:r>
              <a:rPr lang="en-US" dirty="0"/>
              <a:t>using</a:t>
            </a:r>
          </a:p>
          <a:p>
            <a:pPr algn="ctr"/>
            <a:r>
              <a:rPr lang="en-US" dirty="0"/>
              <a:t>‘knowns’</a:t>
            </a:r>
          </a:p>
        </p:txBody>
      </p:sp>
      <p:sp>
        <p:nvSpPr>
          <p:cNvPr id="18" name="TextBox 17">
            <a:extLst>
              <a:ext uri="{FF2B5EF4-FFF2-40B4-BE49-F238E27FC236}">
                <a16:creationId xmlns:a16="http://schemas.microsoft.com/office/drawing/2014/main" id="{02979DA5-F99F-BA0D-0FCF-2B9F0D93D13F}"/>
              </a:ext>
            </a:extLst>
          </p:cNvPr>
          <p:cNvSpPr txBox="1"/>
          <p:nvPr/>
        </p:nvSpPr>
        <p:spPr>
          <a:xfrm>
            <a:off x="3708972" y="4729767"/>
            <a:ext cx="1146468" cy="923330"/>
          </a:xfrm>
          <a:prstGeom prst="rect">
            <a:avLst/>
          </a:prstGeom>
          <a:noFill/>
        </p:spPr>
        <p:txBody>
          <a:bodyPr wrap="none" rtlCol="0">
            <a:spAutoFit/>
          </a:bodyPr>
          <a:lstStyle/>
          <a:p>
            <a:pPr algn="ctr"/>
            <a:r>
              <a:rPr lang="en-US" dirty="0"/>
              <a:t>Generate</a:t>
            </a:r>
          </a:p>
          <a:p>
            <a:pPr algn="ctr"/>
            <a:r>
              <a:rPr lang="en-US" dirty="0"/>
              <a:t>whole</a:t>
            </a:r>
          </a:p>
          <a:p>
            <a:pPr algn="ctr"/>
            <a:r>
              <a:rPr lang="en-US" dirty="0"/>
              <a:t>image</a:t>
            </a:r>
          </a:p>
        </p:txBody>
      </p:sp>
      <p:sp>
        <p:nvSpPr>
          <p:cNvPr id="19" name="Arrow: Left 18">
            <a:extLst>
              <a:ext uri="{FF2B5EF4-FFF2-40B4-BE49-F238E27FC236}">
                <a16:creationId xmlns:a16="http://schemas.microsoft.com/office/drawing/2014/main" id="{DB1EBA71-8461-8E7B-C0FD-B075C03570D4}"/>
              </a:ext>
            </a:extLst>
          </p:cNvPr>
          <p:cNvSpPr/>
          <p:nvPr/>
        </p:nvSpPr>
        <p:spPr>
          <a:xfrm>
            <a:off x="7819762" y="2438400"/>
            <a:ext cx="333638" cy="381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936E5740-BCCC-E99B-232C-6C54AD5FE1D2}"/>
              </a:ext>
            </a:extLst>
          </p:cNvPr>
          <p:cNvSpPr/>
          <p:nvPr/>
        </p:nvSpPr>
        <p:spPr>
          <a:xfrm rot="10800000">
            <a:off x="7819762" y="4942173"/>
            <a:ext cx="333638" cy="381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86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18"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17</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dirty="0"/>
              <a:t>Let’s not be too literal about this example…</a:t>
            </a:r>
          </a:p>
          <a:p>
            <a:r>
              <a:rPr lang="en-US" dirty="0"/>
              <a:t>You may not need to generatively predict left-out variables in </a:t>
            </a:r>
            <a:r>
              <a:rPr lang="en-US" i="1" dirty="0"/>
              <a:t>images</a:t>
            </a:r>
          </a:p>
          <a:p>
            <a:r>
              <a:rPr lang="en-US" dirty="0"/>
              <a:t>But you may have datasets with unexpected missingness (mention MICE)</a:t>
            </a:r>
          </a:p>
          <a:p>
            <a:r>
              <a:rPr lang="en-US" dirty="0"/>
              <a:t>An unsupervised learning model of putative causes of joint data may help you to dynamically infer missing variables without the limitations of supervised learning</a:t>
            </a:r>
          </a:p>
          <a:p>
            <a:r>
              <a:rPr lang="en-US" dirty="0"/>
              <a:t>Does this count as an intrinsic cognitive model?</a:t>
            </a:r>
          </a:p>
          <a:p>
            <a:r>
              <a:rPr lang="en-US" dirty="0"/>
              <a:t>Arguably, yes</a:t>
            </a:r>
          </a:p>
          <a:p>
            <a:r>
              <a:rPr lang="en-US" dirty="0"/>
              <a:t>The learned “causes” don’t need to pass hard tests. They can be putative, approximate, latent, and continuum (meaning not nameable or categorical) in nature. </a:t>
            </a:r>
            <a:r>
              <a:rPr lang="en-US" b="1" dirty="0">
                <a:solidFill>
                  <a:schemeClr val="tx2">
                    <a:lumMod val="50000"/>
                    <a:lumOff val="50000"/>
                  </a:schemeClr>
                </a:solidFill>
              </a:rPr>
              <a:t>We might think of them as tentative micro-theories about why observations are ordered the way that they are observed to be. </a:t>
            </a:r>
            <a:r>
              <a:rPr lang="en-US" dirty="0">
                <a:solidFill>
                  <a:schemeClr val="tx1"/>
                </a:solidFill>
              </a:rPr>
              <a:t>Other uses...</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How can we model causes, and use them to make inferences?</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54445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18</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990600"/>
            <a:ext cx="11338560" cy="4572000"/>
          </a:xfrm>
        </p:spPr>
        <p:txBody>
          <a:bodyPr/>
          <a:lstStyle/>
          <a:p>
            <a:r>
              <a:rPr lang="en-US" sz="2200" dirty="0"/>
              <a:t>In science, we're often concerned with causality, and we've been talking about it...</a:t>
            </a:r>
          </a:p>
          <a:p>
            <a:r>
              <a:rPr lang="en-US" sz="2200" dirty="0"/>
              <a:t>Judea Pearl and colleagues (2009) proposed a “causal ladder” for evaluations of causal influence from evidence</a:t>
            </a:r>
          </a:p>
          <a:p>
            <a:r>
              <a:rPr lang="en-US" sz="2200" i="1" dirty="0"/>
              <a:t>Prediction</a:t>
            </a:r>
            <a:r>
              <a:rPr lang="en-US" sz="2200" dirty="0"/>
              <a:t> uses co-occurrence of observations in joint data (e.g., “Buildings can become damaged during earthquakes”), weakest claims, typical of passive observation</a:t>
            </a:r>
          </a:p>
          <a:p>
            <a:r>
              <a:rPr lang="en-US" sz="2200" i="1" dirty="0"/>
              <a:t>Intervention</a:t>
            </a:r>
            <a:r>
              <a:rPr lang="en-US" sz="2200" dirty="0"/>
              <a:t> involves manipulating some observable variables to determine resulting changes in others (e.g., “Forces typical of earthquakes can cause damage to materials and structures typical of buildings”), stronger claims, typical of laboratory or controlled field research</a:t>
            </a:r>
          </a:p>
          <a:p>
            <a:r>
              <a:rPr lang="en-US" sz="2200" i="1" dirty="0"/>
              <a:t>Counterfactual</a:t>
            </a:r>
            <a:r>
              <a:rPr lang="en-US" sz="2200" dirty="0"/>
              <a:t> claims are strongest, and involve imagining other causes with other causal outcomes (e.g., “If there had been no earthquake, this building would not have been damaged”), requires theoretical modeling and “parallel universe” reasoning</a:t>
            </a:r>
          </a:p>
          <a:p>
            <a:r>
              <a:rPr lang="en-US" sz="2200" dirty="0"/>
              <a:t>Such analytic goals may be used as objectives for tuning machine learning models</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Evaluations of claims of causality from evidence</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2818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19</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p:txBody>
          <a:bodyPr/>
          <a:lstStyle/>
          <a:p>
            <a:r>
              <a:rPr lang="en-US" dirty="0"/>
              <a:t>Sometimes you can’t do a randomized controlled trial (</a:t>
            </a:r>
            <a:r>
              <a:rPr lang="en-US" dirty="0" err="1"/>
              <a:t>RCT</a:t>
            </a:r>
            <a:r>
              <a:rPr lang="en-US" dirty="0"/>
              <a:t>)</a:t>
            </a:r>
          </a:p>
          <a:p>
            <a:r>
              <a:rPr lang="en-US" dirty="0"/>
              <a:t>Maybe you can do an intervention and see what happens</a:t>
            </a:r>
          </a:p>
          <a:p>
            <a:r>
              <a:rPr lang="en-US" dirty="0"/>
              <a:t>You might be able to model the trend in data prior to your intervention, and extrapolate from the trend as a counterfactual to compare to what happened after your intervention</a:t>
            </a:r>
          </a:p>
          <a:p>
            <a:r>
              <a:rPr lang="en-US" dirty="0"/>
              <a:t>Modeling causal components of a dataset, and considering what would happen if a component were to be removed…</a:t>
            </a:r>
          </a:p>
          <a:p>
            <a:r>
              <a:rPr lang="en-US" dirty="0"/>
              <a:t>Note that the following example is parametric and uses supervised learning (!)</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How can we use machine learning to model counterfactuals?</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06516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2</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288980"/>
            <a:ext cx="11338560" cy="4572000"/>
          </a:xfrm>
        </p:spPr>
        <p:txBody>
          <a:bodyPr/>
          <a:lstStyle/>
          <a:p>
            <a:r>
              <a:rPr lang="en-US" dirty="0"/>
              <a:t>“Opportunities for Generative AI in Biotechnology”</a:t>
            </a:r>
          </a:p>
          <a:p>
            <a:r>
              <a:rPr lang="en-US" dirty="0"/>
              <a:t>Attended by industry (e.g., Aaron), academia, and government</a:t>
            </a:r>
          </a:p>
          <a:p>
            <a:r>
              <a:rPr lang="en-US" sz="2000" dirty="0"/>
              <a:t>White paper summarizing TEM and parallel literature review, with a focus on potential for such emerging tools to impact progress in biotechnology based on their abilities to </a:t>
            </a:r>
            <a:r>
              <a:rPr lang="en-US" sz="2000" b="1" dirty="0">
                <a:solidFill>
                  <a:schemeClr val="tx2">
                    <a:lumMod val="50000"/>
                    <a:lumOff val="50000"/>
                  </a:schemeClr>
                </a:solidFill>
              </a:rPr>
              <a:t>compose novel content</a:t>
            </a:r>
            <a:r>
              <a:rPr lang="en-US" sz="2000" dirty="0"/>
              <a:t>, to </a:t>
            </a:r>
            <a:r>
              <a:rPr lang="en-US" sz="2000" b="1" dirty="0">
                <a:solidFill>
                  <a:schemeClr val="tx2">
                    <a:lumMod val="50000"/>
                    <a:lumOff val="50000"/>
                  </a:schemeClr>
                </a:solidFill>
              </a:rPr>
              <a:t>engage in meaningful and informative dialogue with a human</a:t>
            </a:r>
            <a:r>
              <a:rPr lang="en-US" sz="2000" dirty="0"/>
              <a:t>, and to </a:t>
            </a:r>
            <a:r>
              <a:rPr lang="en-US" sz="2000" b="1" dirty="0">
                <a:solidFill>
                  <a:schemeClr val="tx2">
                    <a:lumMod val="50000"/>
                    <a:lumOff val="50000"/>
                  </a:schemeClr>
                </a:solidFill>
              </a:rPr>
              <a:t>explain ideas</a:t>
            </a:r>
            <a:r>
              <a:rPr lang="en-US" sz="2000" dirty="0"/>
              <a:t>.</a:t>
            </a:r>
          </a:p>
          <a:p>
            <a:r>
              <a:rPr lang="en-US" sz="2000" i="1" dirty="0">
                <a:effectLst/>
                <a:ea typeface="Times New Roman" panose="02020603050405020304" pitchFamily="18" charset="0"/>
              </a:rPr>
              <a:t>Current state of practice:</a:t>
            </a:r>
            <a:r>
              <a:rPr lang="en-US" sz="2000" dirty="0">
                <a:effectLst/>
                <a:ea typeface="Times New Roman" panose="02020603050405020304" pitchFamily="18" charset="0"/>
              </a:rPr>
              <a:t> Generative AI is currently being developed to </a:t>
            </a:r>
            <a:r>
              <a:rPr lang="en-US" sz="2000" b="1" dirty="0">
                <a:solidFill>
                  <a:schemeClr val="tx2">
                    <a:lumMod val="50000"/>
                    <a:lumOff val="50000"/>
                  </a:schemeClr>
                </a:solidFill>
                <a:effectLst/>
                <a:ea typeface="Times New Roman" panose="02020603050405020304" pitchFamily="18" charset="0"/>
              </a:rPr>
              <a:t>design biological products with desired properties, to map knowledge in the field, to serve as research assistants with a conversational interface</a:t>
            </a:r>
            <a:r>
              <a:rPr lang="en-US" sz="2000" dirty="0">
                <a:effectLst/>
                <a:ea typeface="Times New Roman" panose="02020603050405020304" pitchFamily="18" charset="0"/>
              </a:rPr>
              <a:t>.</a:t>
            </a:r>
          </a:p>
          <a:p>
            <a:r>
              <a:rPr lang="en-US" sz="2000" i="1" dirty="0">
                <a:effectLst/>
                <a:ea typeface="Times New Roman" panose="02020603050405020304" pitchFamily="18" charset="0"/>
              </a:rPr>
              <a:t>Hallucination:</a:t>
            </a:r>
            <a:r>
              <a:rPr lang="en-US" sz="2000" dirty="0">
                <a:effectLst/>
                <a:ea typeface="Times New Roman" panose="02020603050405020304" pitchFamily="18" charset="0"/>
              </a:rPr>
              <a:t> Current large language models (LLMs) </a:t>
            </a:r>
            <a:r>
              <a:rPr lang="en-US" sz="2000" b="1" dirty="0">
                <a:solidFill>
                  <a:schemeClr val="tx2">
                    <a:lumMod val="50000"/>
                    <a:lumOff val="50000"/>
                  </a:schemeClr>
                </a:solidFill>
                <a:effectLst/>
                <a:ea typeface="Times New Roman" panose="02020603050405020304" pitchFamily="18" charset="0"/>
              </a:rPr>
              <a:t>hallucinate plausible but nonexistent content such as statements about facts and authoritative citations, and have no means to discriminate truth value from creative synthesis of content derived from statistical patterns in training data</a:t>
            </a:r>
            <a:r>
              <a:rPr lang="en-US" sz="2000" b="1" dirty="0">
                <a:effectLst/>
                <a:ea typeface="Times New Roman" panose="02020603050405020304" pitchFamily="18" charset="0"/>
              </a:rPr>
              <a:t>.</a:t>
            </a:r>
          </a:p>
          <a:p>
            <a:endParaRPr lang="en-US" dirty="0"/>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Technical Exchange Meeting hosted at MITRE, 27 Jun 2023</a:t>
            </a:r>
          </a:p>
        </p:txBody>
      </p:sp>
      <p:sp>
        <p:nvSpPr>
          <p:cNvPr id="4" name="TextBox 3">
            <a:extLst>
              <a:ext uri="{FF2B5EF4-FFF2-40B4-BE49-F238E27FC236}">
                <a16:creationId xmlns:a16="http://schemas.microsoft.com/office/drawing/2014/main" id="{592CD286-B5F8-41AA-A1A1-E872924E1343}"/>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8749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20</a:t>
            </a:fld>
            <a:endParaRPr lang="en-US" dirty="0"/>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6" name="Picture 5">
            <a:extLst>
              <a:ext uri="{FF2B5EF4-FFF2-40B4-BE49-F238E27FC236}">
                <a16:creationId xmlns:a16="http://schemas.microsoft.com/office/drawing/2014/main" id="{63466D2C-501D-2E92-038B-E503126C7324}"/>
              </a:ext>
            </a:extLst>
          </p:cNvPr>
          <p:cNvPicPr>
            <a:picLocks noChangeAspect="1"/>
          </p:cNvPicPr>
          <p:nvPr/>
        </p:nvPicPr>
        <p:blipFill>
          <a:blip r:embed="rId3"/>
          <a:stretch>
            <a:fillRect/>
          </a:stretch>
        </p:blipFill>
        <p:spPr>
          <a:xfrm>
            <a:off x="2281608" y="76200"/>
            <a:ext cx="7610538" cy="6103754"/>
          </a:xfrm>
          <a:prstGeom prst="rect">
            <a:avLst/>
          </a:prstGeom>
          <a:ln w="12700">
            <a:solidFill>
              <a:schemeClr val="bg1">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5050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21</a:t>
            </a:fld>
            <a:endParaRPr lang="en-US" dirty="0"/>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2" name="Picture 1">
            <a:extLst>
              <a:ext uri="{FF2B5EF4-FFF2-40B4-BE49-F238E27FC236}">
                <a16:creationId xmlns:a16="http://schemas.microsoft.com/office/drawing/2014/main" id="{FF82CC5D-4366-B109-48A6-0196EC06050B}"/>
              </a:ext>
            </a:extLst>
          </p:cNvPr>
          <p:cNvPicPr>
            <a:picLocks noChangeAspect="1"/>
          </p:cNvPicPr>
          <p:nvPr/>
        </p:nvPicPr>
        <p:blipFill rotWithShape="1">
          <a:blip r:embed="rId3"/>
          <a:srcRect t="4472" r="3416" b="2595"/>
          <a:stretch/>
        </p:blipFill>
        <p:spPr>
          <a:xfrm>
            <a:off x="4267200" y="789943"/>
            <a:ext cx="7314026" cy="5278113"/>
          </a:xfrm>
          <a:prstGeom prst="rect">
            <a:avLst/>
          </a:prstGeom>
        </p:spPr>
      </p:pic>
      <p:sp>
        <p:nvSpPr>
          <p:cNvPr id="4" name="TextBox 3">
            <a:extLst>
              <a:ext uri="{FF2B5EF4-FFF2-40B4-BE49-F238E27FC236}">
                <a16:creationId xmlns:a16="http://schemas.microsoft.com/office/drawing/2014/main" id="{80E71B4D-3CB9-5F1E-31A3-4E8D84B5C68D}"/>
              </a:ext>
            </a:extLst>
          </p:cNvPr>
          <p:cNvSpPr txBox="1"/>
          <p:nvPr/>
        </p:nvSpPr>
        <p:spPr>
          <a:xfrm>
            <a:off x="8915400" y="4571999"/>
            <a:ext cx="2364750" cy="369332"/>
          </a:xfrm>
          <a:prstGeom prst="rect">
            <a:avLst/>
          </a:prstGeom>
          <a:noFill/>
        </p:spPr>
        <p:txBody>
          <a:bodyPr wrap="none" rtlCol="0">
            <a:spAutoFit/>
          </a:bodyPr>
          <a:lstStyle/>
          <a:p>
            <a:r>
              <a:rPr lang="en-US" b="1" dirty="0">
                <a:solidFill>
                  <a:srgbClr val="C00000"/>
                </a:solidFill>
              </a:rPr>
              <a:t>Public smoking ban</a:t>
            </a:r>
          </a:p>
        </p:txBody>
      </p:sp>
      <p:sp>
        <p:nvSpPr>
          <p:cNvPr id="7" name="TextBox 6">
            <a:extLst>
              <a:ext uri="{FF2B5EF4-FFF2-40B4-BE49-F238E27FC236}">
                <a16:creationId xmlns:a16="http://schemas.microsoft.com/office/drawing/2014/main" id="{13AA8BFB-3468-1E7A-044A-9B21D5EDE5C4}"/>
              </a:ext>
            </a:extLst>
          </p:cNvPr>
          <p:cNvSpPr txBox="1"/>
          <p:nvPr/>
        </p:nvSpPr>
        <p:spPr>
          <a:xfrm>
            <a:off x="1422686" y="2389495"/>
            <a:ext cx="2634054" cy="1477328"/>
          </a:xfrm>
          <a:prstGeom prst="rect">
            <a:avLst/>
          </a:prstGeom>
          <a:noFill/>
        </p:spPr>
        <p:txBody>
          <a:bodyPr wrap="none" rtlCol="0">
            <a:spAutoFit/>
          </a:bodyPr>
          <a:lstStyle/>
          <a:p>
            <a:pPr algn="ctr"/>
            <a:r>
              <a:rPr lang="en-US" b="1" dirty="0"/>
              <a:t>Emergency</a:t>
            </a:r>
          </a:p>
          <a:p>
            <a:pPr algn="ctr"/>
            <a:r>
              <a:rPr lang="en-US" b="1" dirty="0"/>
              <a:t>Department</a:t>
            </a:r>
          </a:p>
          <a:p>
            <a:pPr algn="ctr"/>
            <a:r>
              <a:rPr lang="en-US" b="1" dirty="0"/>
              <a:t>admissions for</a:t>
            </a:r>
          </a:p>
          <a:p>
            <a:pPr algn="ctr"/>
            <a:r>
              <a:rPr lang="en-US" b="1" dirty="0"/>
              <a:t>acute coronary events</a:t>
            </a:r>
          </a:p>
          <a:p>
            <a:pPr algn="ctr"/>
            <a:r>
              <a:rPr lang="en-US" b="1" dirty="0"/>
              <a:t>(~heart attacks)</a:t>
            </a:r>
          </a:p>
        </p:txBody>
      </p:sp>
      <p:sp>
        <p:nvSpPr>
          <p:cNvPr id="8" name="TextBox 7">
            <a:extLst>
              <a:ext uri="{FF2B5EF4-FFF2-40B4-BE49-F238E27FC236}">
                <a16:creationId xmlns:a16="http://schemas.microsoft.com/office/drawing/2014/main" id="{7DCAD74A-704D-BAA2-8444-6B1585F6131B}"/>
              </a:ext>
            </a:extLst>
          </p:cNvPr>
          <p:cNvSpPr txBox="1"/>
          <p:nvPr/>
        </p:nvSpPr>
        <p:spPr>
          <a:xfrm>
            <a:off x="5762609" y="4433500"/>
            <a:ext cx="2351927" cy="646331"/>
          </a:xfrm>
          <a:prstGeom prst="rect">
            <a:avLst/>
          </a:prstGeom>
          <a:noFill/>
        </p:spPr>
        <p:txBody>
          <a:bodyPr wrap="none" rtlCol="0">
            <a:spAutoFit/>
          </a:bodyPr>
          <a:lstStyle/>
          <a:p>
            <a:pPr algn="ctr"/>
            <a:r>
              <a:rPr lang="en-US" b="1" dirty="0">
                <a:solidFill>
                  <a:schemeClr val="tx2">
                    <a:lumMod val="50000"/>
                    <a:lumOff val="50000"/>
                  </a:schemeClr>
                </a:solidFill>
              </a:rPr>
              <a:t>Trend prior to</a:t>
            </a:r>
          </a:p>
          <a:p>
            <a:pPr algn="ctr"/>
            <a:r>
              <a:rPr lang="en-US" b="1" dirty="0">
                <a:solidFill>
                  <a:schemeClr val="tx2">
                    <a:lumMod val="50000"/>
                    <a:lumOff val="50000"/>
                  </a:schemeClr>
                </a:solidFill>
              </a:rPr>
              <a:t>public smoking ban</a:t>
            </a:r>
          </a:p>
        </p:txBody>
      </p:sp>
    </p:spTree>
    <p:extLst>
      <p:ext uri="{BB962C8B-B14F-4D97-AF65-F5344CB8AC3E}">
        <p14:creationId xmlns:p14="http://schemas.microsoft.com/office/powerpoint/2010/main" val="132721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22</a:t>
            </a:fld>
            <a:endParaRPr lang="en-US" dirty="0"/>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6" name="Title 2">
            <a:extLst>
              <a:ext uri="{FF2B5EF4-FFF2-40B4-BE49-F238E27FC236}">
                <a16:creationId xmlns:a16="http://schemas.microsoft.com/office/drawing/2014/main" id="{42EE9F41-1EA3-8E4B-9AF8-F9BA98A99A4F}"/>
              </a:ext>
            </a:extLst>
          </p:cNvPr>
          <p:cNvSpPr>
            <a:spLocks noGrp="1"/>
          </p:cNvSpPr>
          <p:nvPr/>
        </p:nvSpPr>
        <p:spPr>
          <a:xfrm>
            <a:off x="1843449" y="228600"/>
            <a:ext cx="8508276" cy="424732"/>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lang="en-US" sz="2400" b="1" i="0" kern="1200" cap="none" baseline="0">
                <a:solidFill>
                  <a:schemeClr val="tx2"/>
                </a:solidFill>
                <a:latin typeface="+mn-lt"/>
                <a:ea typeface="+mj-ea"/>
                <a:cs typeface="Arial Narrow" charset="0"/>
              </a:defRPr>
            </a:lvl1pPr>
          </a:lstStyle>
          <a:p>
            <a:r>
              <a:rPr lang="en-US" dirty="0"/>
              <a:t>Time series analysis tutorial article: Regression equation</a:t>
            </a:r>
          </a:p>
        </p:txBody>
      </p:sp>
      <p:cxnSp>
        <p:nvCxnSpPr>
          <p:cNvPr id="7" name="Straight Connector 6">
            <a:extLst>
              <a:ext uri="{FF2B5EF4-FFF2-40B4-BE49-F238E27FC236}">
                <a16:creationId xmlns:a16="http://schemas.microsoft.com/office/drawing/2014/main" id="{63F4D0B4-33A5-1F40-AB13-8CACF5744042}"/>
              </a:ext>
            </a:extLst>
          </p:cNvPr>
          <p:cNvCxnSpPr/>
          <p:nvPr/>
        </p:nvCxnSpPr>
        <p:spPr>
          <a:xfrm>
            <a:off x="1839912" y="810290"/>
            <a:ext cx="8511813" cy="0"/>
          </a:xfrm>
          <a:prstGeom prst="line">
            <a:avLst/>
          </a:prstGeom>
          <a:ln w="19050">
            <a:solidFill>
              <a:schemeClr val="tx2">
                <a:lumMod val="25000"/>
                <a:lumOff val="75000"/>
              </a:schemeClr>
            </a:solidFill>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1644324D-DC30-4047-A699-8D49307E94E2}"/>
                  </a:ext>
                </a:extLst>
              </p:cNvPr>
              <p:cNvSpPr>
                <a:spLocks noGrp="1"/>
              </p:cNvSpPr>
              <p:nvPr/>
            </p:nvSpPr>
            <p:spPr>
              <a:xfrm>
                <a:off x="1839912" y="1031855"/>
                <a:ext cx="8512175" cy="5041313"/>
              </a:xfrm>
              <a:prstGeom prst="rect">
                <a:avLst/>
              </a:prstGeom>
            </p:spPr>
            <p:txBody>
              <a:bodyPr vert="horz" lIns="91440" tIns="45720" rIns="91440" bIns="45720" rtlCol="0">
                <a:normAutofit/>
              </a:bodyPr>
              <a:lstStyle>
                <a:lvl1pPr marL="231775" indent="-231775" algn="l" defTabSz="685800" rtl="0" eaLnBrk="1" latinLnBrk="0" hangingPunct="1">
                  <a:lnSpc>
                    <a:spcPct val="90000"/>
                  </a:lnSpc>
                  <a:spcBef>
                    <a:spcPts val="750"/>
                  </a:spcBef>
                  <a:buFont typeface="Wingdings" pitchFamily="2" charset="2"/>
                  <a:buChar char="§"/>
                  <a:tabLst/>
                  <a:defRPr lang="en-US" sz="1800" b="1" i="0" kern="1200" cap="none" baseline="0">
                    <a:solidFill>
                      <a:schemeClr val="tx2"/>
                    </a:solidFill>
                    <a:latin typeface="+mn-lt"/>
                    <a:ea typeface="+mn-ea"/>
                    <a:cs typeface="Arial Narrow" charset="0"/>
                  </a:defRPr>
                </a:lvl1pPr>
                <a:lvl2pPr marL="457200" indent="-225425" algn="l" defTabSz="685800" rtl="0" eaLnBrk="1" latinLnBrk="0" hangingPunct="1">
                  <a:lnSpc>
                    <a:spcPct val="90000"/>
                  </a:lnSpc>
                  <a:spcBef>
                    <a:spcPts val="375"/>
                  </a:spcBef>
                  <a:spcAft>
                    <a:spcPts val="375"/>
                  </a:spcAft>
                  <a:buFont typeface="Wingdings" pitchFamily="2" charset="2"/>
                  <a:buChar char="§"/>
                  <a:tabLst/>
                  <a:defRPr lang="en-US" sz="1800" b="0" i="0" kern="1200" baseline="0">
                    <a:solidFill>
                      <a:schemeClr val="tx2"/>
                    </a:solidFill>
                    <a:latin typeface="+mn-lt"/>
                    <a:ea typeface="+mn-ea"/>
                    <a:cs typeface="Arial Narrow" charset="0"/>
                  </a:defRPr>
                </a:lvl2pPr>
                <a:lvl3pPr marL="573088" indent="-225425" algn="l" defTabSz="685800" rtl="0" eaLnBrk="1" latinLnBrk="0" hangingPunct="1">
                  <a:lnSpc>
                    <a:spcPct val="90000"/>
                  </a:lnSpc>
                  <a:spcBef>
                    <a:spcPts val="375"/>
                  </a:spcBef>
                  <a:spcAft>
                    <a:spcPts val="375"/>
                  </a:spcAft>
                  <a:buFont typeface="Wingdings" pitchFamily="2" charset="2"/>
                  <a:buChar char="§"/>
                  <a:tabLst/>
                  <a:defRPr lang="en-US" sz="1600" b="0" i="0" kern="1200" baseline="0">
                    <a:solidFill>
                      <a:schemeClr val="tx2"/>
                    </a:solidFill>
                    <a:latin typeface="+mn-lt"/>
                    <a:ea typeface="+mn-ea"/>
                    <a:cs typeface="Arial Narrow" charset="0"/>
                  </a:defRPr>
                </a:lvl3pPr>
                <a:lvl4pPr marL="688975" indent="-231775" algn="l" defTabSz="685800" rtl="0" eaLnBrk="1" latinLnBrk="0" hangingPunct="1">
                  <a:lnSpc>
                    <a:spcPct val="90000"/>
                  </a:lnSpc>
                  <a:spcBef>
                    <a:spcPts val="375"/>
                  </a:spcBef>
                  <a:spcAft>
                    <a:spcPts val="375"/>
                  </a:spcAft>
                  <a:buFont typeface="Wingdings" pitchFamily="2" charset="2"/>
                  <a:buChar char="§"/>
                  <a:tabLst/>
                  <a:defRPr lang="en-US" sz="1400" b="0" i="0" kern="1200" baseline="0">
                    <a:solidFill>
                      <a:schemeClr val="tx2"/>
                    </a:solidFill>
                    <a:latin typeface="+mn-lt"/>
                    <a:ea typeface="+mn-ea"/>
                    <a:cs typeface="Arial Narrow" charset="0"/>
                  </a:defRPr>
                </a:lvl4pPr>
                <a:lvl5pPr marL="747713" indent="-174625" algn="l" defTabSz="685800" rtl="0" eaLnBrk="1" latinLnBrk="0" hangingPunct="1">
                  <a:lnSpc>
                    <a:spcPct val="90000"/>
                  </a:lnSpc>
                  <a:spcBef>
                    <a:spcPts val="375"/>
                  </a:spcBef>
                  <a:spcAft>
                    <a:spcPts val="375"/>
                  </a:spcAft>
                  <a:buFont typeface="Wingdings" pitchFamily="2" charset="2"/>
                  <a:buChar char="§"/>
                  <a:tabLst>
                    <a:tab pos="684213" algn="l"/>
                  </a:tabLst>
                  <a:defRPr lang="en-US" sz="1350" b="0" i="0" kern="1200" baseline="0">
                    <a:solidFill>
                      <a:schemeClr val="tx2"/>
                    </a:solidFill>
                    <a:latin typeface="+mn-lt"/>
                    <a:ea typeface="+mn-ea"/>
                    <a:cs typeface="Arial Narrow"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itchFamily="2" charset="2"/>
                  <a:buChar char="§"/>
                  <a:defRPr sz="1350" kern="1200">
                    <a:solidFill>
                      <a:schemeClr val="tx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𝒀</m:t>
                        </m:r>
                      </m:e>
                      <m:sub>
                        <m:r>
                          <a:rPr lang="en-US" b="1" i="1" smtClean="0">
                            <a:latin typeface="Cambria Math" panose="02040503050406030204" pitchFamily="18" charset="0"/>
                          </a:rPr>
                          <m:t>𝒕</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𝜷</m:t>
                        </m:r>
                      </m:e>
                      <m:sub>
                        <m:r>
                          <a:rPr lang="en-US" b="1" i="1" smtClean="0">
                            <a:latin typeface="Cambria Math" panose="02040503050406030204" pitchFamily="18" charset="0"/>
                          </a:rPr>
                          <m:t>𝟎</m:t>
                        </m:r>
                      </m:sub>
                    </m:sSub>
                    <m:r>
                      <a:rPr lang="en-US"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b="1" i="1" smtClean="0">
                            <a:latin typeface="Cambria Math" panose="02040503050406030204" pitchFamily="18" charset="0"/>
                          </a:rPr>
                          <m:t>𝟏</m:t>
                        </m:r>
                      </m:sub>
                    </m:sSub>
                    <m:r>
                      <a:rPr lang="en-US" b="1" i="1" smtClean="0">
                        <a:latin typeface="Cambria Math" panose="02040503050406030204" pitchFamily="18" charset="0"/>
                      </a:rPr>
                      <m:t>𝑻</m:t>
                    </m:r>
                    <m:r>
                      <a:rPr lang="en-US"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b="1" i="1" smtClean="0">
                            <a:latin typeface="Cambria Math" panose="02040503050406030204" pitchFamily="18" charset="0"/>
                          </a:rPr>
                          <m:t>𝟐</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m:t>
                        </m:r>
                      </m:sub>
                    </m:sSub>
                    <m:r>
                      <a:rPr lang="en-US" b="1" i="1" smtClean="0">
                        <a:solidFill>
                          <a:schemeClr val="bg1">
                            <a:lumMod val="65000"/>
                          </a:schemeClr>
                        </a:solidFill>
                        <a:latin typeface="Cambria Math" panose="02040503050406030204" pitchFamily="18" charset="0"/>
                      </a:rPr>
                      <m:t>+</m:t>
                    </m:r>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ea typeface="Cambria Math" panose="02040503050406030204" pitchFamily="18" charset="0"/>
                          </a:rPr>
                          <m:t>𝜷</m:t>
                        </m:r>
                      </m:e>
                      <m:sub>
                        <m:r>
                          <a:rPr lang="en-US" b="1" i="1" smtClean="0">
                            <a:solidFill>
                              <a:schemeClr val="bg1">
                                <a:lumMod val="65000"/>
                              </a:schemeClr>
                            </a:solidFill>
                            <a:latin typeface="Cambria Math" panose="02040503050406030204" pitchFamily="18" charset="0"/>
                          </a:rPr>
                          <m:t>𝟑</m:t>
                        </m:r>
                      </m:sub>
                    </m:sSub>
                    <m:d>
                      <m:dPr>
                        <m:ctrlPr>
                          <a:rPr lang="en-US" b="1" i="1" smtClean="0">
                            <a:solidFill>
                              <a:schemeClr val="bg1">
                                <a:lumMod val="65000"/>
                              </a:schemeClr>
                            </a:solidFill>
                            <a:latin typeface="Cambria Math" panose="02040503050406030204" pitchFamily="18" charset="0"/>
                          </a:rPr>
                        </m:ctrlPr>
                      </m:dPr>
                      <m:e>
                        <m:r>
                          <a:rPr lang="en-US" b="1" i="1" smtClean="0">
                            <a:solidFill>
                              <a:schemeClr val="bg1">
                                <a:lumMod val="65000"/>
                              </a:schemeClr>
                            </a:solidFill>
                            <a:latin typeface="Cambria Math" panose="02040503050406030204" pitchFamily="18" charset="0"/>
                          </a:rPr>
                          <m:t>𝑻</m:t>
                        </m:r>
                        <m:r>
                          <a:rPr lang="en-US" b="1" i="1" smtClean="0">
                            <a:solidFill>
                              <a:schemeClr val="bg1">
                                <a:lumMod val="65000"/>
                              </a:schemeClr>
                            </a:solidFill>
                            <a:latin typeface="Cambria Math" panose="02040503050406030204" pitchFamily="18" charset="0"/>
                          </a:rPr>
                          <m:t>−</m:t>
                        </m:r>
                        <m:sSub>
                          <m:sSubPr>
                            <m:ctrlPr>
                              <a:rPr lang="en-US" b="1" i="1" smtClean="0">
                                <a:solidFill>
                                  <a:schemeClr val="bg1">
                                    <a:lumMod val="65000"/>
                                  </a:schemeClr>
                                </a:solidFill>
                                <a:latin typeface="Cambria Math" panose="02040503050406030204" pitchFamily="18" charset="0"/>
                              </a:rPr>
                            </m:ctrlPr>
                          </m:sSubPr>
                          <m:e>
                            <m:r>
                              <a:rPr lang="en-US" b="1" i="1" smtClean="0">
                                <a:solidFill>
                                  <a:schemeClr val="bg1">
                                    <a:lumMod val="65000"/>
                                  </a:schemeClr>
                                </a:solidFill>
                                <a:latin typeface="Cambria Math" panose="02040503050406030204" pitchFamily="18" charset="0"/>
                              </a:rPr>
                              <m:t>𝑻</m:t>
                            </m:r>
                          </m:e>
                          <m:sub>
                            <m:r>
                              <a:rPr lang="en-US" b="1" i="1" smtClean="0">
                                <a:solidFill>
                                  <a:schemeClr val="bg1">
                                    <a:lumMod val="65000"/>
                                  </a:schemeClr>
                                </a:solidFill>
                                <a:latin typeface="Cambria Math" panose="02040503050406030204" pitchFamily="18" charset="0"/>
                              </a:rPr>
                              <m:t>𝟎</m:t>
                            </m:r>
                          </m:sub>
                        </m:sSub>
                      </m:e>
                    </m:d>
                    <m:sSub>
                      <m:sSubPr>
                        <m:ctrlPr>
                          <a:rPr lang="en-US" b="1" i="1" smtClean="0">
                            <a:solidFill>
                              <a:schemeClr val="bg1">
                                <a:lumMod val="65000"/>
                              </a:schemeClr>
                            </a:solidFill>
                            <a:latin typeface="Cambria Math" panose="02040503050406030204" pitchFamily="18" charset="0"/>
                          </a:rPr>
                        </m:ctrlPr>
                      </m:sSubPr>
                      <m:e>
                        <m:r>
                          <a:rPr lang="en-US" b="1" i="1" smtClean="0">
                            <a:solidFill>
                              <a:schemeClr val="bg1">
                                <a:lumMod val="65000"/>
                              </a:schemeClr>
                            </a:solidFill>
                            <a:latin typeface="Cambria Math" panose="02040503050406030204" pitchFamily="18" charset="0"/>
                          </a:rPr>
                          <m:t>𝑿</m:t>
                        </m:r>
                      </m:e>
                      <m:sub>
                        <m:r>
                          <a:rPr lang="en-US" b="1" i="1" smtClean="0">
                            <a:solidFill>
                              <a:schemeClr val="bg1">
                                <a:lumMod val="65000"/>
                              </a:schemeClr>
                            </a:solidFill>
                            <a:latin typeface="Cambria Math" panose="02040503050406030204" pitchFamily="18" charset="0"/>
                          </a:rPr>
                          <m:t>𝒕</m:t>
                        </m:r>
                      </m:sub>
                    </m:sSub>
                  </m:oMath>
                </a14:m>
                <a:endParaRPr lang="en-US" dirty="0"/>
              </a:p>
              <a:p>
                <a:endParaRPr lang="en-US" dirty="0"/>
              </a:p>
            </p:txBody>
          </p:sp>
        </mc:Choice>
        <mc:Fallback xmlns="">
          <p:sp>
            <p:nvSpPr>
              <p:cNvPr id="8" name="Text Placeholder 4">
                <a:extLst>
                  <a:ext uri="{FF2B5EF4-FFF2-40B4-BE49-F238E27FC236}">
                    <a16:creationId xmlns:a16="http://schemas.microsoft.com/office/drawing/2014/main" id="{1644324D-DC30-4047-A699-8D49307E94E2}"/>
                  </a:ext>
                </a:extLst>
              </p:cNvPr>
              <p:cNvSpPr>
                <a:spLocks noGrp="1" noRot="1" noChangeAspect="1" noMove="1" noResize="1" noEditPoints="1" noAdjustHandles="1" noChangeArrowheads="1" noChangeShapeType="1" noTextEdit="1"/>
              </p:cNvSpPr>
              <p:nvPr/>
            </p:nvSpPr>
            <p:spPr>
              <a:xfrm>
                <a:off x="1839912" y="1031855"/>
                <a:ext cx="8512175" cy="5041313"/>
              </a:xfrm>
              <a:prstGeom prst="rect">
                <a:avLst/>
              </a:prstGeom>
              <a:blipFill>
                <a:blip r:embed="rId3"/>
                <a:stretch>
                  <a:fillRect l="-501" t="-605"/>
                </a:stretch>
              </a:blipFill>
            </p:spPr>
            <p:txBody>
              <a:bodyPr/>
              <a:lstStyle/>
              <a:p>
                <a:r>
                  <a:rPr lang="en-US">
                    <a:noFill/>
                  </a:rPr>
                  <a:t> </a:t>
                </a:r>
              </a:p>
            </p:txBody>
          </p:sp>
        </mc:Fallback>
      </mc:AlternateContent>
      <p:sp>
        <p:nvSpPr>
          <p:cNvPr id="9" name="TextBox 16">
            <a:extLst>
              <a:ext uri="{FF2B5EF4-FFF2-40B4-BE49-F238E27FC236}">
                <a16:creationId xmlns:a16="http://schemas.microsoft.com/office/drawing/2014/main" id="{B715DB20-39AA-440E-9D3D-7E452D0DBB38}"/>
              </a:ext>
            </a:extLst>
          </p:cNvPr>
          <p:cNvSpPr txBox="1"/>
          <p:nvPr/>
        </p:nvSpPr>
        <p:spPr>
          <a:xfrm>
            <a:off x="7708861" y="2775433"/>
            <a:ext cx="198156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tx1">
                    <a:lumMod val="85000"/>
                    <a:lumOff val="15000"/>
                  </a:schemeClr>
                </a:solidFill>
              </a:rPr>
              <a:t>Time series (months)</a:t>
            </a:r>
          </a:p>
        </p:txBody>
      </p:sp>
      <p:cxnSp>
        <p:nvCxnSpPr>
          <p:cNvPr id="10" name="Straight Arrow Connector 9">
            <a:extLst>
              <a:ext uri="{FF2B5EF4-FFF2-40B4-BE49-F238E27FC236}">
                <a16:creationId xmlns:a16="http://schemas.microsoft.com/office/drawing/2014/main" id="{39D830C1-756F-4C6C-A69C-EFD039AE6822}"/>
              </a:ext>
            </a:extLst>
          </p:cNvPr>
          <p:cNvCxnSpPr>
            <a:cxnSpLocks/>
          </p:cNvCxnSpPr>
          <p:nvPr/>
        </p:nvCxnSpPr>
        <p:spPr>
          <a:xfrm flipV="1">
            <a:off x="3389254" y="1599985"/>
            <a:ext cx="0" cy="1116336"/>
          </a:xfrm>
          <a:prstGeom prst="straightConnector1">
            <a:avLst/>
          </a:prstGeom>
          <a:ln w="95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B5883D-C69B-4C7E-8468-9CB8C396AE33}"/>
              </a:ext>
            </a:extLst>
          </p:cNvPr>
          <p:cNvCxnSpPr>
            <a:cxnSpLocks/>
          </p:cNvCxnSpPr>
          <p:nvPr/>
        </p:nvCxnSpPr>
        <p:spPr>
          <a:xfrm>
            <a:off x="3389254" y="2722313"/>
            <a:ext cx="6206545" cy="0"/>
          </a:xfrm>
          <a:prstGeom prst="straightConnector1">
            <a:avLst/>
          </a:prstGeom>
          <a:ln w="95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32">
                <a:extLst>
                  <a:ext uri="{FF2B5EF4-FFF2-40B4-BE49-F238E27FC236}">
                    <a16:creationId xmlns:a16="http://schemas.microsoft.com/office/drawing/2014/main" id="{F4ECD479-4452-4EFE-881C-F4BDD80E648E}"/>
                  </a:ext>
                </a:extLst>
              </p:cNvPr>
              <p:cNvSpPr txBox="1"/>
              <p:nvPr/>
            </p:nvSpPr>
            <p:spPr>
              <a:xfrm>
                <a:off x="2003399" y="1973487"/>
                <a:ext cx="122791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𝜷</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oMath>
                  </m:oMathPara>
                </a14:m>
                <a:endParaRPr lang="en-US" dirty="0"/>
              </a:p>
            </p:txBody>
          </p:sp>
        </mc:Choice>
        <mc:Fallback xmlns="">
          <p:sp>
            <p:nvSpPr>
              <p:cNvPr id="14" name="TextBox 32">
                <a:extLst>
                  <a:ext uri="{FF2B5EF4-FFF2-40B4-BE49-F238E27FC236}">
                    <a16:creationId xmlns:a16="http://schemas.microsoft.com/office/drawing/2014/main" id="{F4ECD479-4452-4EFE-881C-F4BDD80E648E}"/>
                  </a:ext>
                </a:extLst>
              </p:cNvPr>
              <p:cNvSpPr txBox="1">
                <a:spLocks noRot="1" noChangeAspect="1" noMove="1" noResize="1" noEditPoints="1" noAdjustHandles="1" noChangeArrowheads="1" noChangeShapeType="1" noTextEdit="1"/>
              </p:cNvSpPr>
              <p:nvPr/>
            </p:nvSpPr>
            <p:spPr>
              <a:xfrm>
                <a:off x="2003399" y="1973487"/>
                <a:ext cx="1227911" cy="369332"/>
              </a:xfrm>
              <a:prstGeom prst="rect">
                <a:avLst/>
              </a:prstGeom>
              <a:blipFill>
                <a:blip r:embed="rId4"/>
                <a:stretch>
                  <a:fillRect b="-15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BC16299C-B5B2-4FED-8018-D7A94C39F06A}"/>
              </a:ext>
            </a:extLst>
          </p:cNvPr>
          <p:cNvCxnSpPr>
            <a:cxnSpLocks/>
          </p:cNvCxnSpPr>
          <p:nvPr/>
        </p:nvCxnSpPr>
        <p:spPr>
          <a:xfrm>
            <a:off x="3389254" y="2158153"/>
            <a:ext cx="62065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33">
            <a:extLst>
              <a:ext uri="{FF2B5EF4-FFF2-40B4-BE49-F238E27FC236}">
                <a16:creationId xmlns:a16="http://schemas.microsoft.com/office/drawing/2014/main" id="{33A4A1A6-F746-41DB-A5C8-000BDB37C1BC}"/>
              </a:ext>
            </a:extLst>
          </p:cNvPr>
          <p:cNvSpPr txBox="1"/>
          <p:nvPr/>
        </p:nvSpPr>
        <p:spPr>
          <a:xfrm>
            <a:off x="7746546" y="4422692"/>
            <a:ext cx="198156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tx1">
                    <a:lumMod val="85000"/>
                    <a:lumOff val="15000"/>
                  </a:schemeClr>
                </a:solidFill>
              </a:rPr>
              <a:t>Time series (months)</a:t>
            </a:r>
          </a:p>
        </p:txBody>
      </p:sp>
      <p:cxnSp>
        <p:nvCxnSpPr>
          <p:cNvPr id="17" name="Straight Arrow Connector 16">
            <a:extLst>
              <a:ext uri="{FF2B5EF4-FFF2-40B4-BE49-F238E27FC236}">
                <a16:creationId xmlns:a16="http://schemas.microsoft.com/office/drawing/2014/main" id="{E62E7423-EC7D-4C59-A7C8-D2DE11199310}"/>
              </a:ext>
            </a:extLst>
          </p:cNvPr>
          <p:cNvCxnSpPr>
            <a:cxnSpLocks/>
          </p:cNvCxnSpPr>
          <p:nvPr/>
        </p:nvCxnSpPr>
        <p:spPr>
          <a:xfrm flipV="1">
            <a:off x="3426939" y="3247244"/>
            <a:ext cx="0" cy="1116336"/>
          </a:xfrm>
          <a:prstGeom prst="straightConnector1">
            <a:avLst/>
          </a:prstGeom>
          <a:ln w="95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98BBA27-D66B-4640-814D-C7D9354F4BA0}"/>
              </a:ext>
            </a:extLst>
          </p:cNvPr>
          <p:cNvCxnSpPr>
            <a:cxnSpLocks/>
          </p:cNvCxnSpPr>
          <p:nvPr/>
        </p:nvCxnSpPr>
        <p:spPr>
          <a:xfrm>
            <a:off x="3426939" y="4369572"/>
            <a:ext cx="6206545" cy="0"/>
          </a:xfrm>
          <a:prstGeom prst="straightConnector1">
            <a:avLst/>
          </a:prstGeom>
          <a:ln w="95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36">
                <a:extLst>
                  <a:ext uri="{FF2B5EF4-FFF2-40B4-BE49-F238E27FC236}">
                    <a16:creationId xmlns:a16="http://schemas.microsoft.com/office/drawing/2014/main" id="{E5E6449D-4119-4D8F-9B54-1E19C2029FC1}"/>
                  </a:ext>
                </a:extLst>
              </p:cNvPr>
              <p:cNvSpPr txBox="1"/>
              <p:nvPr/>
            </p:nvSpPr>
            <p:spPr>
              <a:xfrm>
                <a:off x="2003399" y="3620746"/>
                <a:ext cx="122791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𝜷</m:t>
                          </m:r>
                        </m:e>
                        <m:sub>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𝑻</m:t>
                      </m:r>
                    </m:oMath>
                  </m:oMathPara>
                </a14:m>
                <a:endParaRPr lang="en-US" dirty="0"/>
              </a:p>
            </p:txBody>
          </p:sp>
        </mc:Choice>
        <mc:Fallback xmlns="">
          <p:sp>
            <p:nvSpPr>
              <p:cNvPr id="19" name="TextBox 36">
                <a:extLst>
                  <a:ext uri="{FF2B5EF4-FFF2-40B4-BE49-F238E27FC236}">
                    <a16:creationId xmlns:a16="http://schemas.microsoft.com/office/drawing/2014/main" id="{E5E6449D-4119-4D8F-9B54-1E19C2029FC1}"/>
                  </a:ext>
                </a:extLst>
              </p:cNvPr>
              <p:cNvSpPr txBox="1">
                <a:spLocks noRot="1" noChangeAspect="1" noMove="1" noResize="1" noEditPoints="1" noAdjustHandles="1" noChangeArrowheads="1" noChangeShapeType="1" noTextEdit="1"/>
              </p:cNvSpPr>
              <p:nvPr/>
            </p:nvSpPr>
            <p:spPr>
              <a:xfrm>
                <a:off x="2003399" y="3620746"/>
                <a:ext cx="1227911" cy="369332"/>
              </a:xfrm>
              <a:prstGeom prst="rect">
                <a:avLst/>
              </a:prstGeom>
              <a:blipFill>
                <a:blip r:embed="rId5"/>
                <a:stretch>
                  <a:fillRect b="-13115"/>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090F514A-AB91-40D5-B44E-3EE5471487A0}"/>
              </a:ext>
            </a:extLst>
          </p:cNvPr>
          <p:cNvCxnSpPr>
            <a:cxnSpLocks/>
          </p:cNvCxnSpPr>
          <p:nvPr/>
        </p:nvCxnSpPr>
        <p:spPr>
          <a:xfrm flipV="1">
            <a:off x="3426939" y="3585454"/>
            <a:ext cx="6168860" cy="7670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E570D53-6A55-486E-A8C7-4183BB6D51A2}"/>
              </a:ext>
            </a:extLst>
          </p:cNvPr>
          <p:cNvSpPr/>
          <p:nvPr/>
        </p:nvSpPr>
        <p:spPr>
          <a:xfrm>
            <a:off x="6558683" y="5376434"/>
            <a:ext cx="3051253" cy="5726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9">
            <a:extLst>
              <a:ext uri="{FF2B5EF4-FFF2-40B4-BE49-F238E27FC236}">
                <a16:creationId xmlns:a16="http://schemas.microsoft.com/office/drawing/2014/main" id="{69B060C1-8455-44C8-AE51-B0D591E11656}"/>
              </a:ext>
            </a:extLst>
          </p:cNvPr>
          <p:cNvSpPr txBox="1"/>
          <p:nvPr/>
        </p:nvSpPr>
        <p:spPr>
          <a:xfrm>
            <a:off x="7746546" y="6002236"/>
            <a:ext cx="198156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tx1">
                    <a:lumMod val="85000"/>
                    <a:lumOff val="15000"/>
                  </a:schemeClr>
                </a:solidFill>
              </a:rPr>
              <a:t>Time series (months)</a:t>
            </a:r>
          </a:p>
        </p:txBody>
      </p:sp>
      <p:cxnSp>
        <p:nvCxnSpPr>
          <p:cNvPr id="23" name="Straight Arrow Connector 22">
            <a:extLst>
              <a:ext uri="{FF2B5EF4-FFF2-40B4-BE49-F238E27FC236}">
                <a16:creationId xmlns:a16="http://schemas.microsoft.com/office/drawing/2014/main" id="{7CE10B38-6921-4CA9-817D-114306CDDFC9}"/>
              </a:ext>
            </a:extLst>
          </p:cNvPr>
          <p:cNvCxnSpPr>
            <a:cxnSpLocks/>
          </p:cNvCxnSpPr>
          <p:nvPr/>
        </p:nvCxnSpPr>
        <p:spPr>
          <a:xfrm flipV="1">
            <a:off x="3426939" y="4826788"/>
            <a:ext cx="0" cy="1116336"/>
          </a:xfrm>
          <a:prstGeom prst="straightConnector1">
            <a:avLst/>
          </a:prstGeom>
          <a:ln w="95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235AF43-D127-4B11-89BC-B4543CAFF919}"/>
              </a:ext>
            </a:extLst>
          </p:cNvPr>
          <p:cNvCxnSpPr>
            <a:cxnSpLocks/>
          </p:cNvCxnSpPr>
          <p:nvPr/>
        </p:nvCxnSpPr>
        <p:spPr>
          <a:xfrm>
            <a:off x="3426939" y="5949116"/>
            <a:ext cx="6206545" cy="0"/>
          </a:xfrm>
          <a:prstGeom prst="straightConnector1">
            <a:avLst/>
          </a:prstGeom>
          <a:ln w="95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42">
                <a:extLst>
                  <a:ext uri="{FF2B5EF4-FFF2-40B4-BE49-F238E27FC236}">
                    <a16:creationId xmlns:a16="http://schemas.microsoft.com/office/drawing/2014/main" id="{A9873586-6233-4637-88A4-157EA3A46B76}"/>
                  </a:ext>
                </a:extLst>
              </p:cNvPr>
              <p:cNvSpPr txBox="1"/>
              <p:nvPr/>
            </p:nvSpPr>
            <p:spPr>
              <a:xfrm>
                <a:off x="1853194" y="5200290"/>
                <a:ext cx="152832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𝜷</m:t>
                        </m:r>
                      </m:e>
                      <m:sub>
                        <m:r>
                          <a:rPr lang="en-US" b="1" i="1" smtClean="0">
                            <a:latin typeface="Cambria Math" panose="02040503050406030204" pitchFamily="18" charset="0"/>
                          </a:rPr>
                          <m:t>𝟐</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𝑿</m:t>
                        </m:r>
                      </m:e>
                      <m:sub>
                        <m:r>
                          <a:rPr lang="en-US" b="1" i="1" smtClean="0">
                            <a:latin typeface="Cambria Math" panose="02040503050406030204" pitchFamily="18" charset="0"/>
                          </a:rPr>
                          <m:t>𝒕</m:t>
                        </m:r>
                      </m:sub>
                    </m:sSub>
                  </m:oMath>
                </a14:m>
                <a:r>
                  <a:rPr lang="en-US" dirty="0"/>
                  <a:t> </a:t>
                </a:r>
                <a:r>
                  <a:rPr lang="en-US" b="1" dirty="0"/>
                  <a:t>(0,1)</a:t>
                </a:r>
              </a:p>
            </p:txBody>
          </p:sp>
        </mc:Choice>
        <mc:Fallback xmlns="">
          <p:sp>
            <p:nvSpPr>
              <p:cNvPr id="25" name="TextBox 42">
                <a:extLst>
                  <a:ext uri="{FF2B5EF4-FFF2-40B4-BE49-F238E27FC236}">
                    <a16:creationId xmlns:a16="http://schemas.microsoft.com/office/drawing/2014/main" id="{A9873586-6233-4637-88A4-157EA3A46B76}"/>
                  </a:ext>
                </a:extLst>
              </p:cNvPr>
              <p:cNvSpPr txBox="1">
                <a:spLocks noRot="1" noChangeAspect="1" noMove="1" noResize="1" noEditPoints="1" noAdjustHandles="1" noChangeArrowheads="1" noChangeShapeType="1" noTextEdit="1"/>
              </p:cNvSpPr>
              <p:nvPr/>
            </p:nvSpPr>
            <p:spPr>
              <a:xfrm>
                <a:off x="1853194" y="5200290"/>
                <a:ext cx="1528321" cy="369332"/>
              </a:xfrm>
              <a:prstGeom prst="rect">
                <a:avLst/>
              </a:prstGeom>
              <a:blipFill>
                <a:blip r:embed="rId6"/>
                <a:stretch>
                  <a:fillRect t="-8197" r="-3586" b="-24590"/>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BE4F2894-1D23-4BB1-BD6F-BD6C088B552E}"/>
              </a:ext>
            </a:extLst>
          </p:cNvPr>
          <p:cNvGrpSpPr/>
          <p:nvPr/>
        </p:nvGrpSpPr>
        <p:grpSpPr>
          <a:xfrm>
            <a:off x="3441511" y="5376434"/>
            <a:ext cx="6154288" cy="572682"/>
            <a:chOff x="1454827" y="5178330"/>
            <a:chExt cx="6154288" cy="572682"/>
          </a:xfrm>
        </p:grpSpPr>
        <p:cxnSp>
          <p:nvCxnSpPr>
            <p:cNvPr id="30" name="Straight Connector 29">
              <a:extLst>
                <a:ext uri="{FF2B5EF4-FFF2-40B4-BE49-F238E27FC236}">
                  <a16:creationId xmlns:a16="http://schemas.microsoft.com/office/drawing/2014/main" id="{5BF1C53F-3D0B-4A7C-AA11-2DBE44E46DCC}"/>
                </a:ext>
              </a:extLst>
            </p:cNvPr>
            <p:cNvCxnSpPr>
              <a:cxnSpLocks/>
            </p:cNvCxnSpPr>
            <p:nvPr/>
          </p:nvCxnSpPr>
          <p:spPr>
            <a:xfrm>
              <a:off x="1454827" y="5745020"/>
              <a:ext cx="311717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3FA0C4-DBB2-4A8C-B950-D532E652BCAD}"/>
                </a:ext>
              </a:extLst>
            </p:cNvPr>
            <p:cNvCxnSpPr>
              <a:cxnSpLocks/>
            </p:cNvCxnSpPr>
            <p:nvPr/>
          </p:nvCxnSpPr>
          <p:spPr>
            <a:xfrm>
              <a:off x="4586572" y="5192340"/>
              <a:ext cx="302254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9EFFFE-3351-4759-8C6F-1EF85530465F}"/>
                </a:ext>
              </a:extLst>
            </p:cNvPr>
            <p:cNvCxnSpPr>
              <a:cxnSpLocks/>
            </p:cNvCxnSpPr>
            <p:nvPr/>
          </p:nvCxnSpPr>
          <p:spPr>
            <a:xfrm>
              <a:off x="4572432" y="5178330"/>
              <a:ext cx="0" cy="5726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TextBox 69">
            <a:extLst>
              <a:ext uri="{FF2B5EF4-FFF2-40B4-BE49-F238E27FC236}">
                <a16:creationId xmlns:a16="http://schemas.microsoft.com/office/drawing/2014/main" id="{CB5B2199-67A1-4EF2-A3A7-D53F31ED613F}"/>
              </a:ext>
            </a:extLst>
          </p:cNvPr>
          <p:cNvSpPr txBox="1"/>
          <p:nvPr/>
        </p:nvSpPr>
        <p:spPr>
          <a:xfrm>
            <a:off x="5060319" y="1659418"/>
            <a:ext cx="299319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Flat baseline (</a:t>
            </a:r>
            <a:r>
              <a:rPr lang="en-US" b="1" i="1" dirty="0"/>
              <a:t>Y</a:t>
            </a:r>
            <a:r>
              <a:rPr lang="en-US" b="1" dirty="0"/>
              <a:t>-intercept)</a:t>
            </a:r>
          </a:p>
        </p:txBody>
      </p:sp>
      <p:sp>
        <p:nvSpPr>
          <p:cNvPr id="28" name="TextBox 70">
            <a:extLst>
              <a:ext uri="{FF2B5EF4-FFF2-40B4-BE49-F238E27FC236}">
                <a16:creationId xmlns:a16="http://schemas.microsoft.com/office/drawing/2014/main" id="{0141E05C-E6E1-46A7-8D74-C68469147424}"/>
              </a:ext>
            </a:extLst>
          </p:cNvPr>
          <p:cNvSpPr txBox="1"/>
          <p:nvPr/>
        </p:nvSpPr>
        <p:spPr>
          <a:xfrm>
            <a:off x="5143707" y="3363292"/>
            <a:ext cx="282641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Slope of trend over time</a:t>
            </a:r>
          </a:p>
        </p:txBody>
      </p:sp>
      <p:sp>
        <p:nvSpPr>
          <p:cNvPr id="29" name="TextBox 71">
            <a:extLst>
              <a:ext uri="{FF2B5EF4-FFF2-40B4-BE49-F238E27FC236}">
                <a16:creationId xmlns:a16="http://schemas.microsoft.com/office/drawing/2014/main" id="{558E733F-058A-4B1C-A371-FE20475AA864}"/>
              </a:ext>
            </a:extLst>
          </p:cNvPr>
          <p:cNvSpPr txBox="1"/>
          <p:nvPr/>
        </p:nvSpPr>
        <p:spPr>
          <a:xfrm>
            <a:off x="3566605" y="4944467"/>
            <a:ext cx="675056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Level change due to intervention (</a:t>
            </a:r>
            <a:r>
              <a:rPr lang="en-US" b="1" dirty="0">
                <a:solidFill>
                  <a:schemeClr val="tx2">
                    <a:lumMod val="50000"/>
                    <a:lumOff val="50000"/>
                  </a:schemeClr>
                </a:solidFill>
              </a:rPr>
              <a:t>smoking ban</a:t>
            </a:r>
            <a:r>
              <a:rPr lang="en-US" b="1" dirty="0"/>
              <a:t>, in this case)</a:t>
            </a:r>
          </a:p>
        </p:txBody>
      </p:sp>
    </p:spTree>
    <p:extLst>
      <p:ext uri="{BB962C8B-B14F-4D97-AF65-F5344CB8AC3E}">
        <p14:creationId xmlns:p14="http://schemas.microsoft.com/office/powerpoint/2010/main" val="120855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74BD60-7D6C-F44B-9327-88EF8C2262C0}"/>
              </a:ext>
            </a:extLst>
          </p:cNvPr>
          <p:cNvSpPr>
            <a:spLocks noGrp="1"/>
          </p:cNvSpPr>
          <p:nvPr>
            <p:ph type="sldNum" sz="quarter" idx="12"/>
          </p:nvPr>
        </p:nvSpPr>
        <p:spPr/>
        <p:txBody>
          <a:bodyPr/>
          <a:lstStyle/>
          <a:p>
            <a:fld id="{BECF63ED-5365-0347-943C-46237B9951C9}" type="slidenum">
              <a:rPr lang="en-US" smtClean="0"/>
              <a:t>23</a:t>
            </a:fld>
            <a:endParaRPr lang="en-US"/>
          </a:p>
        </p:txBody>
      </p:sp>
      <p:sp>
        <p:nvSpPr>
          <p:cNvPr id="11" name="Title 2">
            <a:extLst>
              <a:ext uri="{FF2B5EF4-FFF2-40B4-BE49-F238E27FC236}">
                <a16:creationId xmlns:a16="http://schemas.microsoft.com/office/drawing/2014/main" id="{42EE9F41-1EA3-8E4B-9AF8-F9BA98A99A4F}"/>
              </a:ext>
            </a:extLst>
          </p:cNvPr>
          <p:cNvSpPr>
            <a:spLocks noGrp="1"/>
          </p:cNvSpPr>
          <p:nvPr>
            <p:ph type="title"/>
          </p:nvPr>
        </p:nvSpPr>
        <p:spPr>
          <a:xfrm>
            <a:off x="1841862" y="306434"/>
            <a:ext cx="8508276" cy="424732"/>
          </a:xfrm>
        </p:spPr>
        <p:txBody>
          <a:bodyPr/>
          <a:lstStyle/>
          <a:p>
            <a:r>
              <a:rPr lang="en-US" dirty="0"/>
              <a:t>Time series analysis tutorial article: Figure 1</a:t>
            </a:r>
          </a:p>
        </p:txBody>
      </p:sp>
      <p:cxnSp>
        <p:nvCxnSpPr>
          <p:cNvPr id="12" name="Straight Connector 11">
            <a:extLst>
              <a:ext uri="{FF2B5EF4-FFF2-40B4-BE49-F238E27FC236}">
                <a16:creationId xmlns:a16="http://schemas.microsoft.com/office/drawing/2014/main" id="{63F4D0B4-33A5-1F40-AB13-8CACF5744042}"/>
              </a:ext>
            </a:extLst>
          </p:cNvPr>
          <p:cNvCxnSpPr/>
          <p:nvPr/>
        </p:nvCxnSpPr>
        <p:spPr>
          <a:xfrm>
            <a:off x="1838326" y="1040524"/>
            <a:ext cx="8511813" cy="0"/>
          </a:xfrm>
          <a:prstGeom prst="line">
            <a:avLst/>
          </a:prstGeom>
          <a:ln w="19050">
            <a:solidFill>
              <a:schemeClr val="tx2">
                <a:lumMod val="25000"/>
                <a:lumOff val="75000"/>
              </a:schemeClr>
            </a:solidFill>
          </a:ln>
          <a:effectLst/>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1179FF6-1F25-A140-9A3A-47C2A9066DA0}"/>
              </a:ext>
            </a:extLst>
          </p:cNvPr>
          <p:cNvPicPr>
            <a:picLocks noChangeAspect="1"/>
          </p:cNvPicPr>
          <p:nvPr/>
        </p:nvPicPr>
        <p:blipFill>
          <a:blip r:embed="rId2"/>
          <a:stretch>
            <a:fillRect/>
          </a:stretch>
        </p:blipFill>
        <p:spPr>
          <a:xfrm>
            <a:off x="5579318" y="1140932"/>
            <a:ext cx="4778496" cy="515946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B5449B-4382-3445-9B5B-0FEC098ABA60}"/>
                  </a:ext>
                </a:extLst>
              </p:cNvPr>
              <p:cNvSpPr/>
              <p:nvPr/>
            </p:nvSpPr>
            <p:spPr>
              <a:xfrm>
                <a:off x="1834187" y="4737468"/>
                <a:ext cx="41652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𝒕</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b="1" i="1">
                              <a:latin typeface="Cambria Math" panose="02040503050406030204" pitchFamily="18" charset="0"/>
                            </a:rPr>
                            <m:t>𝟏</m:t>
                          </m:r>
                        </m:sub>
                      </m:sSub>
                      <m:r>
                        <a:rPr lang="en-US" b="1" i="1">
                          <a:latin typeface="Cambria Math" panose="02040503050406030204" pitchFamily="18" charset="0"/>
                        </a:rPr>
                        <m:t>𝑻</m:t>
                      </m:r>
                      <m:r>
                        <a:rPr lang="en-US" b="1" i="1">
                          <a:solidFill>
                            <a:schemeClr val="bg1">
                              <a:lumMod val="65000"/>
                            </a:schemeClr>
                          </a:solidFill>
                          <a:latin typeface="Cambria Math" panose="02040503050406030204" pitchFamily="18" charset="0"/>
                        </a:rPr>
                        <m:t>+</m:t>
                      </m:r>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ea typeface="Cambria Math" panose="02040503050406030204" pitchFamily="18" charset="0"/>
                            </a:rPr>
                            <m:t>𝜷</m:t>
                          </m:r>
                        </m:e>
                        <m:sub>
                          <m:r>
                            <a:rPr lang="en-US" b="1" i="1">
                              <a:solidFill>
                                <a:schemeClr val="bg1">
                                  <a:lumMod val="65000"/>
                                </a:schemeClr>
                              </a:solidFill>
                              <a:latin typeface="Cambria Math" panose="02040503050406030204" pitchFamily="18" charset="0"/>
                            </a:rPr>
                            <m:t>𝟐</m:t>
                          </m:r>
                        </m:sub>
                      </m:sSub>
                      <m:sSub>
                        <m:sSubPr>
                          <m:ctrlPr>
                            <a:rPr lang="en-US" b="1" i="1">
                              <a:solidFill>
                                <a:schemeClr val="bg1">
                                  <a:lumMod val="65000"/>
                                </a:schemeClr>
                              </a:solidFill>
                              <a:latin typeface="Cambria Math" panose="02040503050406030204" pitchFamily="18" charset="0"/>
                            </a:rPr>
                          </m:ctrlPr>
                        </m:sSubPr>
                        <m:e>
                          <m:r>
                            <a:rPr lang="en-US" b="1" i="1">
                              <a:solidFill>
                                <a:schemeClr val="bg1">
                                  <a:lumMod val="65000"/>
                                </a:schemeClr>
                              </a:solidFill>
                              <a:latin typeface="Cambria Math" panose="02040503050406030204" pitchFamily="18" charset="0"/>
                            </a:rPr>
                            <m:t>𝑿</m:t>
                          </m:r>
                        </m:e>
                        <m:sub>
                          <m:r>
                            <a:rPr lang="en-US" b="1" i="1">
                              <a:solidFill>
                                <a:schemeClr val="bg1">
                                  <a:lumMod val="65000"/>
                                </a:schemeClr>
                              </a:solidFill>
                              <a:latin typeface="Cambria Math" panose="02040503050406030204" pitchFamily="18" charset="0"/>
                            </a:rPr>
                            <m:t>𝒕</m:t>
                          </m:r>
                        </m:sub>
                      </m:sSub>
                      <m:r>
                        <a:rPr lang="en-US" b="1" i="1">
                          <a:solidFill>
                            <a:schemeClr val="bg1">
                              <a:lumMod val="65000"/>
                            </a:schemeClr>
                          </a:solidFill>
                          <a:latin typeface="Cambria Math" panose="02040503050406030204" pitchFamily="18" charset="0"/>
                        </a:rPr>
                        <m:t>+</m:t>
                      </m:r>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ea typeface="Cambria Math" panose="02040503050406030204" pitchFamily="18" charset="0"/>
                            </a:rPr>
                            <m:t>𝜷</m:t>
                          </m:r>
                        </m:e>
                        <m:sub>
                          <m:r>
                            <a:rPr lang="en-US" b="1" i="1">
                              <a:solidFill>
                                <a:schemeClr val="bg1">
                                  <a:lumMod val="65000"/>
                                </a:schemeClr>
                              </a:solidFill>
                              <a:latin typeface="Cambria Math" panose="02040503050406030204" pitchFamily="18" charset="0"/>
                            </a:rPr>
                            <m:t>𝟑</m:t>
                          </m:r>
                        </m:sub>
                      </m:sSub>
                      <m:d>
                        <m:dPr>
                          <m:ctrlPr>
                            <a:rPr lang="en-US" b="1" i="1">
                              <a:solidFill>
                                <a:schemeClr val="bg1">
                                  <a:lumMod val="65000"/>
                                </a:schemeClr>
                              </a:solidFill>
                              <a:latin typeface="Cambria Math" panose="02040503050406030204" pitchFamily="18" charset="0"/>
                            </a:rPr>
                          </m:ctrlPr>
                        </m:dPr>
                        <m:e>
                          <m:r>
                            <a:rPr lang="en-US" b="1" i="1">
                              <a:solidFill>
                                <a:schemeClr val="bg1">
                                  <a:lumMod val="65000"/>
                                </a:schemeClr>
                              </a:solidFill>
                              <a:latin typeface="Cambria Math" panose="02040503050406030204" pitchFamily="18" charset="0"/>
                            </a:rPr>
                            <m:t>𝑻</m:t>
                          </m:r>
                          <m:r>
                            <a:rPr lang="en-US" b="1" i="1">
                              <a:solidFill>
                                <a:schemeClr val="bg1">
                                  <a:lumMod val="65000"/>
                                </a:schemeClr>
                              </a:solidFill>
                              <a:latin typeface="Cambria Math" panose="02040503050406030204" pitchFamily="18" charset="0"/>
                            </a:rPr>
                            <m:t>−</m:t>
                          </m:r>
                          <m:sSub>
                            <m:sSubPr>
                              <m:ctrlPr>
                                <a:rPr lang="en-US" b="1" i="1">
                                  <a:solidFill>
                                    <a:schemeClr val="bg1">
                                      <a:lumMod val="65000"/>
                                    </a:schemeClr>
                                  </a:solidFill>
                                  <a:latin typeface="Cambria Math" panose="02040503050406030204" pitchFamily="18" charset="0"/>
                                </a:rPr>
                              </m:ctrlPr>
                            </m:sSubPr>
                            <m:e>
                              <m:r>
                                <a:rPr lang="en-US" b="1" i="1">
                                  <a:solidFill>
                                    <a:schemeClr val="bg1">
                                      <a:lumMod val="65000"/>
                                    </a:schemeClr>
                                  </a:solidFill>
                                  <a:latin typeface="Cambria Math" panose="02040503050406030204" pitchFamily="18" charset="0"/>
                                </a:rPr>
                                <m:t>𝑻</m:t>
                              </m:r>
                            </m:e>
                            <m:sub>
                              <m:r>
                                <a:rPr lang="en-US" b="1" i="1">
                                  <a:solidFill>
                                    <a:schemeClr val="bg1">
                                      <a:lumMod val="65000"/>
                                    </a:schemeClr>
                                  </a:solidFill>
                                  <a:latin typeface="Cambria Math" panose="02040503050406030204" pitchFamily="18" charset="0"/>
                                </a:rPr>
                                <m:t>𝟎</m:t>
                              </m:r>
                            </m:sub>
                          </m:sSub>
                        </m:e>
                      </m:d>
                      <m:sSub>
                        <m:sSubPr>
                          <m:ctrlPr>
                            <a:rPr lang="en-US" b="1" i="1">
                              <a:solidFill>
                                <a:schemeClr val="bg1">
                                  <a:lumMod val="65000"/>
                                </a:schemeClr>
                              </a:solidFill>
                              <a:latin typeface="Cambria Math" panose="02040503050406030204" pitchFamily="18" charset="0"/>
                            </a:rPr>
                          </m:ctrlPr>
                        </m:sSubPr>
                        <m:e>
                          <m:r>
                            <a:rPr lang="en-US" b="1" i="1">
                              <a:solidFill>
                                <a:schemeClr val="bg1">
                                  <a:lumMod val="65000"/>
                                </a:schemeClr>
                              </a:solidFill>
                              <a:latin typeface="Cambria Math" panose="02040503050406030204" pitchFamily="18" charset="0"/>
                            </a:rPr>
                            <m:t>𝑿</m:t>
                          </m:r>
                        </m:e>
                        <m:sub>
                          <m:r>
                            <a:rPr lang="en-US" b="1" i="1">
                              <a:solidFill>
                                <a:schemeClr val="bg1">
                                  <a:lumMod val="65000"/>
                                </a:schemeClr>
                              </a:solidFill>
                              <a:latin typeface="Cambria Math" panose="02040503050406030204" pitchFamily="18" charset="0"/>
                            </a:rPr>
                            <m:t>𝒕</m:t>
                          </m:r>
                        </m:sub>
                      </m:sSub>
                    </m:oMath>
                  </m:oMathPara>
                </a14:m>
                <a:endParaRPr lang="en-US" dirty="0"/>
              </a:p>
            </p:txBody>
          </p:sp>
        </mc:Choice>
        <mc:Fallback xmlns="">
          <p:sp>
            <p:nvSpPr>
              <p:cNvPr id="3" name="Rectangle 2">
                <a:extLst>
                  <a:ext uri="{FF2B5EF4-FFF2-40B4-BE49-F238E27FC236}">
                    <a16:creationId xmlns:a16="http://schemas.microsoft.com/office/drawing/2014/main" id="{0AB5449B-4382-3445-9B5B-0FEC098ABA60}"/>
                  </a:ext>
                </a:extLst>
              </p:cNvPr>
              <p:cNvSpPr>
                <a:spLocks noRot="1" noChangeAspect="1" noMove="1" noResize="1" noEditPoints="1" noAdjustHandles="1" noChangeArrowheads="1" noChangeShapeType="1" noTextEdit="1"/>
              </p:cNvSpPr>
              <p:nvPr/>
            </p:nvSpPr>
            <p:spPr>
              <a:xfrm>
                <a:off x="1834187" y="4737468"/>
                <a:ext cx="4165243" cy="369332"/>
              </a:xfrm>
              <a:prstGeom prst="rect">
                <a:avLst/>
              </a:prstGeom>
              <a:blipFill>
                <a:blip r:embed="rId3"/>
                <a:stretch>
                  <a:fillRect b="-14754"/>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2F6B052-4F0E-D74C-857E-A24C392B8140}"/>
              </a:ext>
            </a:extLst>
          </p:cNvPr>
          <p:cNvCxnSpPr>
            <a:cxnSpLocks/>
          </p:cNvCxnSpPr>
          <p:nvPr/>
        </p:nvCxnSpPr>
        <p:spPr>
          <a:xfrm flipV="1">
            <a:off x="2613165" y="5106801"/>
            <a:ext cx="0" cy="1052671"/>
          </a:xfrm>
          <a:prstGeom prst="straightConnector1">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7E524EC-B18C-0D49-B1F6-F8A8BF73B9DD}"/>
              </a:ext>
            </a:extLst>
          </p:cNvPr>
          <p:cNvSpPr txBox="1"/>
          <p:nvPr/>
        </p:nvSpPr>
        <p:spPr>
          <a:xfrm>
            <a:off x="2455085" y="6152719"/>
            <a:ext cx="838691" cy="369332"/>
          </a:xfrm>
          <a:prstGeom prst="rect">
            <a:avLst/>
          </a:prstGeom>
          <a:noFill/>
        </p:spPr>
        <p:txBody>
          <a:bodyPr wrap="none" rtlCol="0">
            <a:spAutoFit/>
          </a:bodyPr>
          <a:lstStyle/>
          <a:p>
            <a:r>
              <a:rPr lang="en-US" b="1" dirty="0"/>
              <a:t>-6.243</a:t>
            </a:r>
          </a:p>
        </p:txBody>
      </p:sp>
      <p:cxnSp>
        <p:nvCxnSpPr>
          <p:cNvPr id="10" name="Straight Arrow Connector 9">
            <a:extLst>
              <a:ext uri="{FF2B5EF4-FFF2-40B4-BE49-F238E27FC236}">
                <a16:creationId xmlns:a16="http://schemas.microsoft.com/office/drawing/2014/main" id="{0985442B-8526-5746-8F42-B54DAE051220}"/>
              </a:ext>
            </a:extLst>
          </p:cNvPr>
          <p:cNvCxnSpPr>
            <a:cxnSpLocks/>
          </p:cNvCxnSpPr>
          <p:nvPr/>
        </p:nvCxnSpPr>
        <p:spPr>
          <a:xfrm flipV="1">
            <a:off x="3148397" y="5111041"/>
            <a:ext cx="0" cy="720573"/>
          </a:xfrm>
          <a:prstGeom prst="straightConnector1">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B3D7B3-8EF1-8E49-9CF1-EB730E88F2A7}"/>
              </a:ext>
            </a:extLst>
          </p:cNvPr>
          <p:cNvSpPr txBox="1"/>
          <p:nvPr/>
        </p:nvSpPr>
        <p:spPr>
          <a:xfrm>
            <a:off x="2990317" y="5824860"/>
            <a:ext cx="761747" cy="369332"/>
          </a:xfrm>
          <a:prstGeom prst="rect">
            <a:avLst/>
          </a:prstGeom>
          <a:noFill/>
        </p:spPr>
        <p:txBody>
          <a:bodyPr wrap="none" rtlCol="0">
            <a:spAutoFit/>
          </a:bodyPr>
          <a:lstStyle/>
          <a:p>
            <a:r>
              <a:rPr lang="en-US" b="1" dirty="0"/>
              <a:t>0.005</a:t>
            </a:r>
          </a:p>
        </p:txBody>
      </p:sp>
      <p:sp>
        <p:nvSpPr>
          <p:cNvPr id="5" name="TextBox 4">
            <a:extLst>
              <a:ext uri="{FF2B5EF4-FFF2-40B4-BE49-F238E27FC236}">
                <a16:creationId xmlns:a16="http://schemas.microsoft.com/office/drawing/2014/main" id="{91BAB258-C3BB-436F-08B9-B3F6D6A624FC}"/>
              </a:ext>
            </a:extLst>
          </p:cNvPr>
          <p:cNvSpPr txBox="1"/>
          <p:nvPr/>
        </p:nvSpPr>
        <p:spPr>
          <a:xfrm>
            <a:off x="2057400" y="6480487"/>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9603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74BD60-7D6C-F44B-9327-88EF8C2262C0}"/>
              </a:ext>
            </a:extLst>
          </p:cNvPr>
          <p:cNvSpPr>
            <a:spLocks noGrp="1"/>
          </p:cNvSpPr>
          <p:nvPr>
            <p:ph type="sldNum" sz="quarter" idx="12"/>
          </p:nvPr>
        </p:nvSpPr>
        <p:spPr/>
        <p:txBody>
          <a:bodyPr/>
          <a:lstStyle/>
          <a:p>
            <a:fld id="{BECF63ED-5365-0347-943C-46237B9951C9}" type="slidenum">
              <a:rPr lang="en-US" smtClean="0"/>
              <a:t>24</a:t>
            </a:fld>
            <a:endParaRPr lang="en-US"/>
          </a:p>
        </p:txBody>
      </p:sp>
      <p:sp>
        <p:nvSpPr>
          <p:cNvPr id="11" name="Title 2">
            <a:extLst>
              <a:ext uri="{FF2B5EF4-FFF2-40B4-BE49-F238E27FC236}">
                <a16:creationId xmlns:a16="http://schemas.microsoft.com/office/drawing/2014/main" id="{42EE9F41-1EA3-8E4B-9AF8-F9BA98A99A4F}"/>
              </a:ext>
            </a:extLst>
          </p:cNvPr>
          <p:cNvSpPr>
            <a:spLocks noGrp="1"/>
          </p:cNvSpPr>
          <p:nvPr>
            <p:ph type="title"/>
          </p:nvPr>
        </p:nvSpPr>
        <p:spPr>
          <a:xfrm>
            <a:off x="1841862" y="306434"/>
            <a:ext cx="8508276" cy="424732"/>
          </a:xfrm>
        </p:spPr>
        <p:txBody>
          <a:bodyPr/>
          <a:lstStyle/>
          <a:p>
            <a:r>
              <a:rPr lang="en-US" dirty="0"/>
              <a:t>Time series analysis tutorial article: Figure 3</a:t>
            </a:r>
          </a:p>
        </p:txBody>
      </p:sp>
      <p:cxnSp>
        <p:nvCxnSpPr>
          <p:cNvPr id="12" name="Straight Connector 11">
            <a:extLst>
              <a:ext uri="{FF2B5EF4-FFF2-40B4-BE49-F238E27FC236}">
                <a16:creationId xmlns:a16="http://schemas.microsoft.com/office/drawing/2014/main" id="{63F4D0B4-33A5-1F40-AB13-8CACF5744042}"/>
              </a:ext>
            </a:extLst>
          </p:cNvPr>
          <p:cNvCxnSpPr/>
          <p:nvPr/>
        </p:nvCxnSpPr>
        <p:spPr>
          <a:xfrm>
            <a:off x="1838326" y="1040524"/>
            <a:ext cx="8511813" cy="0"/>
          </a:xfrm>
          <a:prstGeom prst="line">
            <a:avLst/>
          </a:prstGeom>
          <a:ln w="19050">
            <a:solidFill>
              <a:schemeClr val="tx2">
                <a:lumMod val="25000"/>
                <a:lumOff val="75000"/>
              </a:schemeClr>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BBC9968-F1CC-0C43-A814-20E5236F197E}"/>
              </a:ext>
            </a:extLst>
          </p:cNvPr>
          <p:cNvPicPr>
            <a:picLocks noChangeAspect="1"/>
          </p:cNvPicPr>
          <p:nvPr/>
        </p:nvPicPr>
        <p:blipFill>
          <a:blip r:embed="rId2"/>
          <a:stretch>
            <a:fillRect/>
          </a:stretch>
        </p:blipFill>
        <p:spPr>
          <a:xfrm>
            <a:off x="5596617" y="1103506"/>
            <a:ext cx="4794248" cy="4739141"/>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AD0DAE-0414-9F47-B6D1-D609B10F2B42}"/>
                  </a:ext>
                </a:extLst>
              </p:cNvPr>
              <p:cNvSpPr/>
              <p:nvPr/>
            </p:nvSpPr>
            <p:spPr>
              <a:xfrm>
                <a:off x="1834187" y="4737468"/>
                <a:ext cx="41652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𝒕</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b="1" i="1">
                              <a:latin typeface="Cambria Math" panose="02040503050406030204" pitchFamily="18" charset="0"/>
                            </a:rPr>
                            <m:t>𝟏</m:t>
                          </m:r>
                        </m:sub>
                      </m:sSub>
                      <m:r>
                        <a:rPr lang="en-US" b="1" i="1">
                          <a:latin typeface="Cambria Math" panose="02040503050406030204" pitchFamily="18" charset="0"/>
                        </a:rPr>
                        <m:t>𝑻</m:t>
                      </m:r>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b="1" i="1">
                              <a:latin typeface="Cambria Math" panose="02040503050406030204" pitchFamily="18" charset="0"/>
                            </a:rPr>
                            <m:t>𝟐</m:t>
                          </m:r>
                        </m:sub>
                      </m:sSub>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𝒕</m:t>
                          </m:r>
                        </m:sub>
                      </m:sSub>
                      <m:r>
                        <a:rPr lang="en-US" b="1" i="1">
                          <a:solidFill>
                            <a:schemeClr val="bg1">
                              <a:lumMod val="65000"/>
                            </a:schemeClr>
                          </a:solidFill>
                          <a:latin typeface="Cambria Math" panose="02040503050406030204" pitchFamily="18" charset="0"/>
                        </a:rPr>
                        <m:t>+</m:t>
                      </m:r>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ea typeface="Cambria Math" panose="02040503050406030204" pitchFamily="18" charset="0"/>
                            </a:rPr>
                            <m:t>𝜷</m:t>
                          </m:r>
                        </m:e>
                        <m:sub>
                          <m:r>
                            <a:rPr lang="en-US" b="1" i="1">
                              <a:solidFill>
                                <a:schemeClr val="bg1">
                                  <a:lumMod val="65000"/>
                                </a:schemeClr>
                              </a:solidFill>
                              <a:latin typeface="Cambria Math" panose="02040503050406030204" pitchFamily="18" charset="0"/>
                            </a:rPr>
                            <m:t>𝟑</m:t>
                          </m:r>
                        </m:sub>
                      </m:sSub>
                      <m:d>
                        <m:dPr>
                          <m:ctrlPr>
                            <a:rPr lang="en-US" b="1" i="1">
                              <a:solidFill>
                                <a:schemeClr val="bg1">
                                  <a:lumMod val="65000"/>
                                </a:schemeClr>
                              </a:solidFill>
                              <a:latin typeface="Cambria Math" panose="02040503050406030204" pitchFamily="18" charset="0"/>
                            </a:rPr>
                          </m:ctrlPr>
                        </m:dPr>
                        <m:e>
                          <m:r>
                            <a:rPr lang="en-US" b="1" i="1">
                              <a:solidFill>
                                <a:schemeClr val="bg1">
                                  <a:lumMod val="65000"/>
                                </a:schemeClr>
                              </a:solidFill>
                              <a:latin typeface="Cambria Math" panose="02040503050406030204" pitchFamily="18" charset="0"/>
                            </a:rPr>
                            <m:t>𝑻</m:t>
                          </m:r>
                          <m:r>
                            <a:rPr lang="en-US" b="1" i="1">
                              <a:solidFill>
                                <a:schemeClr val="bg1">
                                  <a:lumMod val="65000"/>
                                </a:schemeClr>
                              </a:solidFill>
                              <a:latin typeface="Cambria Math" panose="02040503050406030204" pitchFamily="18" charset="0"/>
                            </a:rPr>
                            <m:t>−</m:t>
                          </m:r>
                          <m:sSub>
                            <m:sSubPr>
                              <m:ctrlPr>
                                <a:rPr lang="en-US" b="1" i="1">
                                  <a:solidFill>
                                    <a:schemeClr val="bg1">
                                      <a:lumMod val="65000"/>
                                    </a:schemeClr>
                                  </a:solidFill>
                                  <a:latin typeface="Cambria Math" panose="02040503050406030204" pitchFamily="18" charset="0"/>
                                </a:rPr>
                              </m:ctrlPr>
                            </m:sSubPr>
                            <m:e>
                              <m:r>
                                <a:rPr lang="en-US" b="1" i="1">
                                  <a:solidFill>
                                    <a:schemeClr val="bg1">
                                      <a:lumMod val="65000"/>
                                    </a:schemeClr>
                                  </a:solidFill>
                                  <a:latin typeface="Cambria Math" panose="02040503050406030204" pitchFamily="18" charset="0"/>
                                </a:rPr>
                                <m:t>𝑻</m:t>
                              </m:r>
                            </m:e>
                            <m:sub>
                              <m:r>
                                <a:rPr lang="en-US" b="1" i="1">
                                  <a:solidFill>
                                    <a:schemeClr val="bg1">
                                      <a:lumMod val="65000"/>
                                    </a:schemeClr>
                                  </a:solidFill>
                                  <a:latin typeface="Cambria Math" panose="02040503050406030204" pitchFamily="18" charset="0"/>
                                </a:rPr>
                                <m:t>𝟎</m:t>
                              </m:r>
                            </m:sub>
                          </m:sSub>
                        </m:e>
                      </m:d>
                      <m:sSub>
                        <m:sSubPr>
                          <m:ctrlPr>
                            <a:rPr lang="en-US" b="1" i="1">
                              <a:solidFill>
                                <a:schemeClr val="bg1">
                                  <a:lumMod val="65000"/>
                                </a:schemeClr>
                              </a:solidFill>
                              <a:latin typeface="Cambria Math" panose="02040503050406030204" pitchFamily="18" charset="0"/>
                            </a:rPr>
                          </m:ctrlPr>
                        </m:sSubPr>
                        <m:e>
                          <m:r>
                            <a:rPr lang="en-US" b="1" i="1">
                              <a:solidFill>
                                <a:schemeClr val="bg1">
                                  <a:lumMod val="65000"/>
                                </a:schemeClr>
                              </a:solidFill>
                              <a:latin typeface="Cambria Math" panose="02040503050406030204" pitchFamily="18" charset="0"/>
                            </a:rPr>
                            <m:t>𝑿</m:t>
                          </m:r>
                        </m:e>
                        <m:sub>
                          <m:r>
                            <a:rPr lang="en-US" b="1" i="1">
                              <a:solidFill>
                                <a:schemeClr val="bg1">
                                  <a:lumMod val="65000"/>
                                </a:schemeClr>
                              </a:solidFill>
                              <a:latin typeface="Cambria Math" panose="02040503050406030204" pitchFamily="18" charset="0"/>
                            </a:rPr>
                            <m:t>𝒕</m:t>
                          </m:r>
                        </m:sub>
                      </m:sSub>
                    </m:oMath>
                  </m:oMathPara>
                </a14:m>
                <a:endParaRPr lang="en-US" dirty="0"/>
              </a:p>
            </p:txBody>
          </p:sp>
        </mc:Choice>
        <mc:Fallback xmlns="">
          <p:sp>
            <p:nvSpPr>
              <p:cNvPr id="7" name="Rectangle 6">
                <a:extLst>
                  <a:ext uri="{FF2B5EF4-FFF2-40B4-BE49-F238E27FC236}">
                    <a16:creationId xmlns:a16="http://schemas.microsoft.com/office/drawing/2014/main" id="{6DAD0DAE-0414-9F47-B6D1-D609B10F2B42}"/>
                  </a:ext>
                </a:extLst>
              </p:cNvPr>
              <p:cNvSpPr>
                <a:spLocks noRot="1" noChangeAspect="1" noMove="1" noResize="1" noEditPoints="1" noAdjustHandles="1" noChangeArrowheads="1" noChangeShapeType="1" noTextEdit="1"/>
              </p:cNvSpPr>
              <p:nvPr/>
            </p:nvSpPr>
            <p:spPr>
              <a:xfrm>
                <a:off x="1834187" y="4737468"/>
                <a:ext cx="4165243" cy="369332"/>
              </a:xfrm>
              <a:prstGeom prst="rect">
                <a:avLst/>
              </a:prstGeom>
              <a:blipFill>
                <a:blip r:embed="rId3"/>
                <a:stretch>
                  <a:fillRect b="-1475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E0299F1-EFE5-004D-AC8F-14D2A3FE2BE2}"/>
              </a:ext>
            </a:extLst>
          </p:cNvPr>
          <p:cNvSpPr txBox="1"/>
          <p:nvPr/>
        </p:nvSpPr>
        <p:spPr>
          <a:xfrm>
            <a:off x="2079586" y="1557501"/>
            <a:ext cx="3703899" cy="2862322"/>
          </a:xfrm>
          <a:prstGeom prst="rect">
            <a:avLst/>
          </a:prstGeom>
          <a:noFill/>
        </p:spPr>
        <p:txBody>
          <a:bodyPr wrap="square" rtlCol="0">
            <a:spAutoFit/>
          </a:bodyPr>
          <a:lstStyle/>
          <a:p>
            <a:r>
              <a:rPr lang="en-US" b="1" dirty="0"/>
              <a:t>Effect:</a:t>
            </a:r>
          </a:p>
          <a:p>
            <a:endParaRPr lang="en-US" b="1" dirty="0"/>
          </a:p>
          <a:p>
            <a:r>
              <a:rPr lang="en-US" b="1" dirty="0"/>
              <a:t>11.2% immediate reduction in heart attacks (relative rate is 0.894)</a:t>
            </a:r>
          </a:p>
          <a:p>
            <a:endParaRPr lang="en-US" b="1" dirty="0"/>
          </a:p>
          <a:p>
            <a:r>
              <a:rPr lang="en-US" b="1" dirty="0"/>
              <a:t>95% confidence interval is 0.864 to 0.925</a:t>
            </a:r>
          </a:p>
          <a:p>
            <a:endParaRPr lang="en-US" b="1" dirty="0"/>
          </a:p>
          <a:p>
            <a:r>
              <a:rPr lang="en-US" b="1" i="1" dirty="0"/>
              <a:t>P</a:t>
            </a:r>
            <a:r>
              <a:rPr lang="en-US" b="1" dirty="0"/>
              <a:t> &lt; 0.001</a:t>
            </a:r>
          </a:p>
        </p:txBody>
      </p:sp>
      <p:cxnSp>
        <p:nvCxnSpPr>
          <p:cNvPr id="9" name="Straight Arrow Connector 8">
            <a:extLst>
              <a:ext uri="{FF2B5EF4-FFF2-40B4-BE49-F238E27FC236}">
                <a16:creationId xmlns:a16="http://schemas.microsoft.com/office/drawing/2014/main" id="{2618063E-8F88-C143-91CD-32E8C42B85E1}"/>
              </a:ext>
            </a:extLst>
          </p:cNvPr>
          <p:cNvCxnSpPr>
            <a:cxnSpLocks/>
          </p:cNvCxnSpPr>
          <p:nvPr/>
        </p:nvCxnSpPr>
        <p:spPr>
          <a:xfrm flipV="1">
            <a:off x="2613165" y="5106801"/>
            <a:ext cx="0" cy="1052671"/>
          </a:xfrm>
          <a:prstGeom prst="straightConnector1">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A7F52C-6B14-A64E-A910-3619C220E5ED}"/>
              </a:ext>
            </a:extLst>
          </p:cNvPr>
          <p:cNvSpPr txBox="1"/>
          <p:nvPr/>
        </p:nvSpPr>
        <p:spPr>
          <a:xfrm>
            <a:off x="2455085" y="6152719"/>
            <a:ext cx="838691" cy="369332"/>
          </a:xfrm>
          <a:prstGeom prst="rect">
            <a:avLst/>
          </a:prstGeom>
          <a:noFill/>
        </p:spPr>
        <p:txBody>
          <a:bodyPr wrap="none" rtlCol="0">
            <a:spAutoFit/>
          </a:bodyPr>
          <a:lstStyle/>
          <a:p>
            <a:r>
              <a:rPr lang="en-US" b="1" dirty="0"/>
              <a:t>-6.243</a:t>
            </a:r>
          </a:p>
        </p:txBody>
      </p:sp>
      <p:cxnSp>
        <p:nvCxnSpPr>
          <p:cNvPr id="13" name="Straight Arrow Connector 12">
            <a:extLst>
              <a:ext uri="{FF2B5EF4-FFF2-40B4-BE49-F238E27FC236}">
                <a16:creationId xmlns:a16="http://schemas.microsoft.com/office/drawing/2014/main" id="{C4EE0678-F382-744E-9A57-24FD5758012E}"/>
              </a:ext>
            </a:extLst>
          </p:cNvPr>
          <p:cNvCxnSpPr>
            <a:cxnSpLocks/>
          </p:cNvCxnSpPr>
          <p:nvPr/>
        </p:nvCxnSpPr>
        <p:spPr>
          <a:xfrm flipV="1">
            <a:off x="3148397" y="5111041"/>
            <a:ext cx="0" cy="720573"/>
          </a:xfrm>
          <a:prstGeom prst="straightConnector1">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887BC4B-4FE8-324C-8D10-4AC0B60E2878}"/>
              </a:ext>
            </a:extLst>
          </p:cNvPr>
          <p:cNvSpPr txBox="1"/>
          <p:nvPr/>
        </p:nvSpPr>
        <p:spPr>
          <a:xfrm>
            <a:off x="2990317" y="5824860"/>
            <a:ext cx="761747" cy="369332"/>
          </a:xfrm>
          <a:prstGeom prst="rect">
            <a:avLst/>
          </a:prstGeom>
          <a:noFill/>
        </p:spPr>
        <p:txBody>
          <a:bodyPr wrap="none" rtlCol="0">
            <a:spAutoFit/>
          </a:bodyPr>
          <a:lstStyle/>
          <a:p>
            <a:r>
              <a:rPr lang="en-US" b="1" dirty="0"/>
              <a:t>0.005</a:t>
            </a:r>
          </a:p>
        </p:txBody>
      </p:sp>
      <p:cxnSp>
        <p:nvCxnSpPr>
          <p:cNvPr id="15" name="Straight Arrow Connector 14">
            <a:extLst>
              <a:ext uri="{FF2B5EF4-FFF2-40B4-BE49-F238E27FC236}">
                <a16:creationId xmlns:a16="http://schemas.microsoft.com/office/drawing/2014/main" id="{C1E81510-E970-0340-B7E2-3FF3C2030047}"/>
              </a:ext>
            </a:extLst>
          </p:cNvPr>
          <p:cNvCxnSpPr>
            <a:cxnSpLocks/>
          </p:cNvCxnSpPr>
          <p:nvPr/>
        </p:nvCxnSpPr>
        <p:spPr>
          <a:xfrm flipV="1">
            <a:off x="3834543" y="5109389"/>
            <a:ext cx="0" cy="365137"/>
          </a:xfrm>
          <a:prstGeom prst="straightConnector1">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57F71C5-15E9-3F4E-9A18-E55023AA1995}"/>
              </a:ext>
            </a:extLst>
          </p:cNvPr>
          <p:cNvSpPr txBox="1"/>
          <p:nvPr/>
        </p:nvSpPr>
        <p:spPr>
          <a:xfrm>
            <a:off x="3676462" y="5486679"/>
            <a:ext cx="825932" cy="369332"/>
          </a:xfrm>
          <a:prstGeom prst="rect">
            <a:avLst/>
          </a:prstGeom>
          <a:noFill/>
        </p:spPr>
        <p:txBody>
          <a:bodyPr wrap="none" rtlCol="0">
            <a:spAutoFit/>
          </a:bodyPr>
          <a:lstStyle/>
          <a:p>
            <a:r>
              <a:rPr lang="en-US" b="1" dirty="0"/>
              <a:t>-0.112</a:t>
            </a:r>
          </a:p>
        </p:txBody>
      </p:sp>
      <p:sp>
        <p:nvSpPr>
          <p:cNvPr id="5" name="TextBox 4">
            <a:extLst>
              <a:ext uri="{FF2B5EF4-FFF2-40B4-BE49-F238E27FC236}">
                <a16:creationId xmlns:a16="http://schemas.microsoft.com/office/drawing/2014/main" id="{2D357A24-3322-2248-643C-CD3AFF050711}"/>
              </a:ext>
            </a:extLst>
          </p:cNvPr>
          <p:cNvSpPr txBox="1"/>
          <p:nvPr/>
        </p:nvSpPr>
        <p:spPr>
          <a:xfrm>
            <a:off x="2057400" y="6480487"/>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2588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74BD60-7D6C-F44B-9327-88EF8C2262C0}"/>
              </a:ext>
            </a:extLst>
          </p:cNvPr>
          <p:cNvSpPr>
            <a:spLocks noGrp="1"/>
          </p:cNvSpPr>
          <p:nvPr>
            <p:ph type="sldNum" sz="quarter" idx="12"/>
          </p:nvPr>
        </p:nvSpPr>
        <p:spPr/>
        <p:txBody>
          <a:bodyPr/>
          <a:lstStyle/>
          <a:p>
            <a:fld id="{BECF63ED-5365-0347-943C-46237B9951C9}" type="slidenum">
              <a:rPr lang="en-US" smtClean="0"/>
              <a:t>25</a:t>
            </a:fld>
            <a:endParaRPr lang="en-US"/>
          </a:p>
        </p:txBody>
      </p:sp>
      <p:sp>
        <p:nvSpPr>
          <p:cNvPr id="11" name="Title 2">
            <a:extLst>
              <a:ext uri="{FF2B5EF4-FFF2-40B4-BE49-F238E27FC236}">
                <a16:creationId xmlns:a16="http://schemas.microsoft.com/office/drawing/2014/main" id="{42EE9F41-1EA3-8E4B-9AF8-F9BA98A99A4F}"/>
              </a:ext>
            </a:extLst>
          </p:cNvPr>
          <p:cNvSpPr>
            <a:spLocks noGrp="1"/>
          </p:cNvSpPr>
          <p:nvPr>
            <p:ph type="title"/>
          </p:nvPr>
        </p:nvSpPr>
        <p:spPr>
          <a:xfrm>
            <a:off x="1841862" y="306434"/>
            <a:ext cx="8508276" cy="424732"/>
          </a:xfrm>
        </p:spPr>
        <p:txBody>
          <a:bodyPr/>
          <a:lstStyle/>
          <a:p>
            <a:r>
              <a:rPr lang="en-US" dirty="0"/>
              <a:t>Time series analysis tutorial article: Figure 4</a:t>
            </a:r>
          </a:p>
        </p:txBody>
      </p:sp>
      <p:cxnSp>
        <p:nvCxnSpPr>
          <p:cNvPr id="12" name="Straight Connector 11">
            <a:extLst>
              <a:ext uri="{FF2B5EF4-FFF2-40B4-BE49-F238E27FC236}">
                <a16:creationId xmlns:a16="http://schemas.microsoft.com/office/drawing/2014/main" id="{63F4D0B4-33A5-1F40-AB13-8CACF5744042}"/>
              </a:ext>
            </a:extLst>
          </p:cNvPr>
          <p:cNvCxnSpPr/>
          <p:nvPr/>
        </p:nvCxnSpPr>
        <p:spPr>
          <a:xfrm>
            <a:off x="1838326" y="1040524"/>
            <a:ext cx="8511813" cy="0"/>
          </a:xfrm>
          <a:prstGeom prst="line">
            <a:avLst/>
          </a:prstGeom>
          <a:ln w="19050">
            <a:solidFill>
              <a:schemeClr val="tx2">
                <a:lumMod val="25000"/>
                <a:lumOff val="75000"/>
              </a:schemeClr>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E2C91E3-BC27-3E4E-82CD-94AEA6683975}"/>
              </a:ext>
            </a:extLst>
          </p:cNvPr>
          <p:cNvPicPr>
            <a:picLocks noChangeAspect="1"/>
          </p:cNvPicPr>
          <p:nvPr/>
        </p:nvPicPr>
        <p:blipFill>
          <a:blip r:embed="rId2"/>
          <a:stretch>
            <a:fillRect/>
          </a:stretch>
        </p:blipFill>
        <p:spPr>
          <a:xfrm>
            <a:off x="5612652" y="1085630"/>
            <a:ext cx="4690077" cy="4893528"/>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A0D7FDB-5A43-6445-B484-A723A29C4426}"/>
                  </a:ext>
                </a:extLst>
              </p:cNvPr>
              <p:cNvSpPr/>
              <p:nvPr/>
            </p:nvSpPr>
            <p:spPr>
              <a:xfrm>
                <a:off x="1834187" y="4737468"/>
                <a:ext cx="41652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𝒕</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b="1" i="1">
                              <a:latin typeface="Cambria Math" panose="02040503050406030204" pitchFamily="18" charset="0"/>
                            </a:rPr>
                            <m:t>𝟏</m:t>
                          </m:r>
                        </m:sub>
                      </m:sSub>
                      <m:r>
                        <a:rPr lang="en-US" b="1" i="1">
                          <a:latin typeface="Cambria Math" panose="02040503050406030204" pitchFamily="18" charset="0"/>
                        </a:rPr>
                        <m:t>𝑻</m:t>
                      </m:r>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b="1" i="1">
                              <a:latin typeface="Cambria Math" panose="02040503050406030204" pitchFamily="18" charset="0"/>
                            </a:rPr>
                            <m:t>𝟐</m:t>
                          </m:r>
                        </m:sub>
                      </m:sSub>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𝒕</m:t>
                          </m:r>
                        </m:sub>
                      </m:sSub>
                      <m:r>
                        <a:rPr lang="en-US" b="1" i="1">
                          <a:solidFill>
                            <a:schemeClr val="bg1">
                              <a:lumMod val="65000"/>
                            </a:schemeClr>
                          </a:solidFill>
                          <a:latin typeface="Cambria Math" panose="02040503050406030204" pitchFamily="18" charset="0"/>
                        </a:rPr>
                        <m:t>+</m:t>
                      </m:r>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ea typeface="Cambria Math" panose="02040503050406030204" pitchFamily="18" charset="0"/>
                            </a:rPr>
                            <m:t>𝜷</m:t>
                          </m:r>
                        </m:e>
                        <m:sub>
                          <m:r>
                            <a:rPr lang="en-US" b="1" i="1">
                              <a:solidFill>
                                <a:schemeClr val="bg1">
                                  <a:lumMod val="65000"/>
                                </a:schemeClr>
                              </a:solidFill>
                              <a:latin typeface="Cambria Math" panose="02040503050406030204" pitchFamily="18" charset="0"/>
                            </a:rPr>
                            <m:t>𝟑</m:t>
                          </m:r>
                        </m:sub>
                      </m:sSub>
                      <m:d>
                        <m:dPr>
                          <m:ctrlPr>
                            <a:rPr lang="en-US" b="1" i="1">
                              <a:solidFill>
                                <a:schemeClr val="bg1">
                                  <a:lumMod val="65000"/>
                                </a:schemeClr>
                              </a:solidFill>
                              <a:latin typeface="Cambria Math" panose="02040503050406030204" pitchFamily="18" charset="0"/>
                            </a:rPr>
                          </m:ctrlPr>
                        </m:dPr>
                        <m:e>
                          <m:r>
                            <a:rPr lang="en-US" b="1" i="1">
                              <a:solidFill>
                                <a:schemeClr val="bg1">
                                  <a:lumMod val="65000"/>
                                </a:schemeClr>
                              </a:solidFill>
                              <a:latin typeface="Cambria Math" panose="02040503050406030204" pitchFamily="18" charset="0"/>
                            </a:rPr>
                            <m:t>𝑻</m:t>
                          </m:r>
                          <m:r>
                            <a:rPr lang="en-US" b="1" i="1">
                              <a:solidFill>
                                <a:schemeClr val="bg1">
                                  <a:lumMod val="65000"/>
                                </a:schemeClr>
                              </a:solidFill>
                              <a:latin typeface="Cambria Math" panose="02040503050406030204" pitchFamily="18" charset="0"/>
                            </a:rPr>
                            <m:t>−</m:t>
                          </m:r>
                          <m:sSub>
                            <m:sSubPr>
                              <m:ctrlPr>
                                <a:rPr lang="en-US" b="1" i="1">
                                  <a:solidFill>
                                    <a:schemeClr val="bg1">
                                      <a:lumMod val="65000"/>
                                    </a:schemeClr>
                                  </a:solidFill>
                                  <a:latin typeface="Cambria Math" panose="02040503050406030204" pitchFamily="18" charset="0"/>
                                </a:rPr>
                              </m:ctrlPr>
                            </m:sSubPr>
                            <m:e>
                              <m:r>
                                <a:rPr lang="en-US" b="1" i="1">
                                  <a:solidFill>
                                    <a:schemeClr val="bg1">
                                      <a:lumMod val="65000"/>
                                    </a:schemeClr>
                                  </a:solidFill>
                                  <a:latin typeface="Cambria Math" panose="02040503050406030204" pitchFamily="18" charset="0"/>
                                </a:rPr>
                                <m:t>𝑻</m:t>
                              </m:r>
                            </m:e>
                            <m:sub>
                              <m:r>
                                <a:rPr lang="en-US" b="1" i="1">
                                  <a:solidFill>
                                    <a:schemeClr val="bg1">
                                      <a:lumMod val="65000"/>
                                    </a:schemeClr>
                                  </a:solidFill>
                                  <a:latin typeface="Cambria Math" panose="02040503050406030204" pitchFamily="18" charset="0"/>
                                </a:rPr>
                                <m:t>𝟎</m:t>
                              </m:r>
                            </m:sub>
                          </m:sSub>
                        </m:e>
                      </m:d>
                      <m:sSub>
                        <m:sSubPr>
                          <m:ctrlPr>
                            <a:rPr lang="en-US" b="1" i="1">
                              <a:solidFill>
                                <a:schemeClr val="bg1">
                                  <a:lumMod val="65000"/>
                                </a:schemeClr>
                              </a:solidFill>
                              <a:latin typeface="Cambria Math" panose="02040503050406030204" pitchFamily="18" charset="0"/>
                            </a:rPr>
                          </m:ctrlPr>
                        </m:sSubPr>
                        <m:e>
                          <m:r>
                            <a:rPr lang="en-US" b="1" i="1">
                              <a:solidFill>
                                <a:schemeClr val="bg1">
                                  <a:lumMod val="65000"/>
                                </a:schemeClr>
                              </a:solidFill>
                              <a:latin typeface="Cambria Math" panose="02040503050406030204" pitchFamily="18" charset="0"/>
                            </a:rPr>
                            <m:t>𝑿</m:t>
                          </m:r>
                        </m:e>
                        <m:sub>
                          <m:r>
                            <a:rPr lang="en-US" b="1" i="1">
                              <a:solidFill>
                                <a:schemeClr val="bg1">
                                  <a:lumMod val="65000"/>
                                </a:schemeClr>
                              </a:solidFill>
                              <a:latin typeface="Cambria Math" panose="02040503050406030204" pitchFamily="18" charset="0"/>
                            </a:rPr>
                            <m:t>𝒕</m:t>
                          </m:r>
                        </m:sub>
                      </m:sSub>
                    </m:oMath>
                  </m:oMathPara>
                </a14:m>
                <a:endParaRPr lang="en-US" dirty="0"/>
              </a:p>
            </p:txBody>
          </p:sp>
        </mc:Choice>
        <mc:Fallback xmlns="">
          <p:sp>
            <p:nvSpPr>
              <p:cNvPr id="7" name="Rectangle 6">
                <a:extLst>
                  <a:ext uri="{FF2B5EF4-FFF2-40B4-BE49-F238E27FC236}">
                    <a16:creationId xmlns:a16="http://schemas.microsoft.com/office/drawing/2014/main" id="{1A0D7FDB-5A43-6445-B484-A723A29C4426}"/>
                  </a:ext>
                </a:extLst>
              </p:cNvPr>
              <p:cNvSpPr>
                <a:spLocks noRot="1" noChangeAspect="1" noMove="1" noResize="1" noEditPoints="1" noAdjustHandles="1" noChangeArrowheads="1" noChangeShapeType="1" noTextEdit="1"/>
              </p:cNvSpPr>
              <p:nvPr/>
            </p:nvSpPr>
            <p:spPr>
              <a:xfrm>
                <a:off x="1834187" y="4737468"/>
                <a:ext cx="4165243" cy="369332"/>
              </a:xfrm>
              <a:prstGeom prst="rect">
                <a:avLst/>
              </a:prstGeom>
              <a:blipFill>
                <a:blip r:embed="rId3"/>
                <a:stretch>
                  <a:fillRect b="-1475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DB82F45-4DAE-5245-BBEC-04E874E268AC}"/>
              </a:ext>
            </a:extLst>
          </p:cNvPr>
          <p:cNvSpPr txBox="1"/>
          <p:nvPr/>
        </p:nvSpPr>
        <p:spPr>
          <a:xfrm>
            <a:off x="1940690" y="5287656"/>
            <a:ext cx="3727047" cy="646331"/>
          </a:xfrm>
          <a:prstGeom prst="rect">
            <a:avLst/>
          </a:prstGeom>
          <a:noFill/>
        </p:spPr>
        <p:txBody>
          <a:bodyPr wrap="square" rtlCol="0">
            <a:spAutoFit/>
          </a:bodyPr>
          <a:lstStyle/>
          <a:p>
            <a:r>
              <a:rPr lang="en-US" b="1" dirty="0"/>
              <a:t>NOTE: Seasonal harmonics are</a:t>
            </a:r>
          </a:p>
          <a:p>
            <a:r>
              <a:rPr lang="en-US" b="1" dirty="0"/>
              <a:t>not shown in the equation.</a:t>
            </a:r>
          </a:p>
        </p:txBody>
      </p:sp>
      <p:sp>
        <p:nvSpPr>
          <p:cNvPr id="10" name="TextBox 9">
            <a:extLst>
              <a:ext uri="{FF2B5EF4-FFF2-40B4-BE49-F238E27FC236}">
                <a16:creationId xmlns:a16="http://schemas.microsoft.com/office/drawing/2014/main" id="{0DCC6F05-0582-1D4B-8F0E-79EFBC598C8D}"/>
              </a:ext>
            </a:extLst>
          </p:cNvPr>
          <p:cNvSpPr txBox="1"/>
          <p:nvPr/>
        </p:nvSpPr>
        <p:spPr>
          <a:xfrm>
            <a:off x="2079586" y="1557501"/>
            <a:ext cx="3703899" cy="2862322"/>
          </a:xfrm>
          <a:prstGeom prst="rect">
            <a:avLst/>
          </a:prstGeom>
          <a:noFill/>
        </p:spPr>
        <p:txBody>
          <a:bodyPr wrap="square" rtlCol="0">
            <a:spAutoFit/>
          </a:bodyPr>
          <a:lstStyle/>
          <a:p>
            <a:r>
              <a:rPr lang="en-US" b="1" dirty="0"/>
              <a:t>Effect:</a:t>
            </a:r>
          </a:p>
          <a:p>
            <a:endParaRPr lang="en-US" b="1" dirty="0"/>
          </a:p>
          <a:p>
            <a:r>
              <a:rPr lang="en-US" b="1" dirty="0"/>
              <a:t>13% immediate reduction in heart attacks (relative rate is 0.885)</a:t>
            </a:r>
          </a:p>
          <a:p>
            <a:endParaRPr lang="en-US" b="1" dirty="0"/>
          </a:p>
          <a:p>
            <a:r>
              <a:rPr lang="en-US" b="1" dirty="0"/>
              <a:t>95% confidence interval is 0.839 to 0.933</a:t>
            </a:r>
          </a:p>
          <a:p>
            <a:endParaRPr lang="en-US" b="1" dirty="0"/>
          </a:p>
          <a:p>
            <a:r>
              <a:rPr lang="en-US" b="1" i="1" dirty="0"/>
              <a:t>P</a:t>
            </a:r>
            <a:r>
              <a:rPr lang="en-US" b="1" dirty="0"/>
              <a:t> &lt; 0.001</a:t>
            </a:r>
          </a:p>
        </p:txBody>
      </p:sp>
      <p:sp>
        <p:nvSpPr>
          <p:cNvPr id="5" name="TextBox 4">
            <a:extLst>
              <a:ext uri="{FF2B5EF4-FFF2-40B4-BE49-F238E27FC236}">
                <a16:creationId xmlns:a16="http://schemas.microsoft.com/office/drawing/2014/main" id="{9534045D-81AC-1611-7804-D64846640E11}"/>
              </a:ext>
            </a:extLst>
          </p:cNvPr>
          <p:cNvSpPr txBox="1"/>
          <p:nvPr/>
        </p:nvSpPr>
        <p:spPr>
          <a:xfrm>
            <a:off x="2057400" y="6480487"/>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0851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F7A978-7805-194B-811D-F03525F24C89}"/>
              </a:ext>
            </a:extLst>
          </p:cNvPr>
          <p:cNvPicPr>
            <a:picLocks noChangeAspect="1"/>
          </p:cNvPicPr>
          <p:nvPr/>
        </p:nvPicPr>
        <p:blipFill rotWithShape="1">
          <a:blip r:embed="rId2"/>
          <a:srcRect t="4472" r="3416" b="2595"/>
          <a:stretch/>
        </p:blipFill>
        <p:spPr>
          <a:xfrm>
            <a:off x="1932229" y="1209214"/>
            <a:ext cx="7314026" cy="5278113"/>
          </a:xfrm>
          <a:prstGeom prst="rect">
            <a:avLst/>
          </a:prstGeom>
        </p:spPr>
      </p:pic>
      <p:sp>
        <p:nvSpPr>
          <p:cNvPr id="2" name="Slide Number Placeholder 1">
            <a:extLst>
              <a:ext uri="{FF2B5EF4-FFF2-40B4-BE49-F238E27FC236}">
                <a16:creationId xmlns:a16="http://schemas.microsoft.com/office/drawing/2014/main" id="{A574BD60-7D6C-F44B-9327-88EF8C2262C0}"/>
              </a:ext>
            </a:extLst>
          </p:cNvPr>
          <p:cNvSpPr>
            <a:spLocks noGrp="1"/>
          </p:cNvSpPr>
          <p:nvPr>
            <p:ph type="sldNum" sz="quarter" idx="12"/>
          </p:nvPr>
        </p:nvSpPr>
        <p:spPr/>
        <p:txBody>
          <a:bodyPr/>
          <a:lstStyle/>
          <a:p>
            <a:fld id="{BECF63ED-5365-0347-943C-46237B9951C9}" type="slidenum">
              <a:rPr lang="en-US" smtClean="0"/>
              <a:t>26</a:t>
            </a:fld>
            <a:endParaRPr lang="en-US"/>
          </a:p>
        </p:txBody>
      </p:sp>
      <p:sp>
        <p:nvSpPr>
          <p:cNvPr id="11" name="Title 2">
            <a:extLst>
              <a:ext uri="{FF2B5EF4-FFF2-40B4-BE49-F238E27FC236}">
                <a16:creationId xmlns:a16="http://schemas.microsoft.com/office/drawing/2014/main" id="{42EE9F41-1EA3-8E4B-9AF8-F9BA98A99A4F}"/>
              </a:ext>
            </a:extLst>
          </p:cNvPr>
          <p:cNvSpPr>
            <a:spLocks noGrp="1"/>
          </p:cNvSpPr>
          <p:nvPr>
            <p:ph type="title"/>
          </p:nvPr>
        </p:nvSpPr>
        <p:spPr>
          <a:xfrm>
            <a:off x="1841862" y="334134"/>
            <a:ext cx="8508276" cy="369332"/>
          </a:xfrm>
        </p:spPr>
        <p:txBody>
          <a:bodyPr/>
          <a:lstStyle/>
          <a:p>
            <a:r>
              <a:rPr lang="en-US" sz="2000" dirty="0"/>
              <a:t>Time series analysis tutorial: My custom plot of the counterfactual</a:t>
            </a:r>
          </a:p>
        </p:txBody>
      </p:sp>
      <p:cxnSp>
        <p:nvCxnSpPr>
          <p:cNvPr id="12" name="Straight Connector 11">
            <a:extLst>
              <a:ext uri="{FF2B5EF4-FFF2-40B4-BE49-F238E27FC236}">
                <a16:creationId xmlns:a16="http://schemas.microsoft.com/office/drawing/2014/main" id="{63F4D0B4-33A5-1F40-AB13-8CACF5744042}"/>
              </a:ext>
            </a:extLst>
          </p:cNvPr>
          <p:cNvCxnSpPr/>
          <p:nvPr/>
        </p:nvCxnSpPr>
        <p:spPr>
          <a:xfrm>
            <a:off x="1838326" y="1040524"/>
            <a:ext cx="8511813" cy="0"/>
          </a:xfrm>
          <a:prstGeom prst="line">
            <a:avLst/>
          </a:prstGeom>
          <a:ln w="19050">
            <a:solidFill>
              <a:schemeClr val="tx2">
                <a:lumMod val="25000"/>
                <a:lumOff val="75000"/>
              </a:schemeClr>
            </a:solidFill>
          </a:ln>
          <a:effectLst/>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D9DA784-FA9C-4547-9AEB-5BFC2088EDE3}"/>
              </a:ext>
            </a:extLst>
          </p:cNvPr>
          <p:cNvPicPr>
            <a:picLocks noChangeAspect="1"/>
          </p:cNvPicPr>
          <p:nvPr/>
        </p:nvPicPr>
        <p:blipFill rotWithShape="1">
          <a:blip r:embed="rId2"/>
          <a:srcRect t="4472" r="3416" b="2595"/>
          <a:stretch/>
        </p:blipFill>
        <p:spPr>
          <a:xfrm>
            <a:off x="1838325" y="1209214"/>
            <a:ext cx="7314026" cy="5278113"/>
          </a:xfrm>
          <a:prstGeom prst="rect">
            <a:avLst/>
          </a:prstGeom>
        </p:spPr>
      </p:pic>
      <p:cxnSp>
        <p:nvCxnSpPr>
          <p:cNvPr id="16" name="Straight Arrow Connector 15">
            <a:extLst>
              <a:ext uri="{FF2B5EF4-FFF2-40B4-BE49-F238E27FC236}">
                <a16:creationId xmlns:a16="http://schemas.microsoft.com/office/drawing/2014/main" id="{7332B94B-0848-9848-9C76-CC10BB11C963}"/>
              </a:ext>
            </a:extLst>
          </p:cNvPr>
          <p:cNvCxnSpPr>
            <a:cxnSpLocks/>
          </p:cNvCxnSpPr>
          <p:nvPr/>
        </p:nvCxnSpPr>
        <p:spPr>
          <a:xfrm flipH="1">
            <a:off x="8964709" y="1805751"/>
            <a:ext cx="281547" cy="442157"/>
          </a:xfrm>
          <a:prstGeom prst="straightConnector1">
            <a:avLst/>
          </a:prstGeom>
          <a:ln w="28575">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9796AF0-86F7-9444-A271-C2A640AFC8F5}"/>
              </a:ext>
            </a:extLst>
          </p:cNvPr>
          <p:cNvCxnSpPr>
            <a:cxnSpLocks/>
          </p:cNvCxnSpPr>
          <p:nvPr/>
        </p:nvCxnSpPr>
        <p:spPr>
          <a:xfrm flipH="1">
            <a:off x="8991107" y="1805750"/>
            <a:ext cx="439943" cy="10762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89B2296-61BD-6947-B657-08D966BC79E8}"/>
              </a:ext>
            </a:extLst>
          </p:cNvPr>
          <p:cNvSpPr txBox="1"/>
          <p:nvPr/>
        </p:nvSpPr>
        <p:spPr>
          <a:xfrm>
            <a:off x="6906268" y="4182951"/>
            <a:ext cx="1505540" cy="369332"/>
          </a:xfrm>
          <a:prstGeom prst="rect">
            <a:avLst/>
          </a:prstGeom>
          <a:noFill/>
          <a:ln>
            <a:noFill/>
          </a:ln>
        </p:spPr>
        <p:txBody>
          <a:bodyPr wrap="none" rtlCol="0">
            <a:spAutoFit/>
          </a:bodyPr>
          <a:lstStyle/>
          <a:p>
            <a:r>
              <a:rPr lang="en-US" b="1" dirty="0">
                <a:solidFill>
                  <a:srgbClr val="C00000"/>
                </a:solidFill>
              </a:rPr>
              <a:t>Intervention</a:t>
            </a:r>
          </a:p>
        </p:txBody>
      </p:sp>
      <p:sp>
        <p:nvSpPr>
          <p:cNvPr id="23" name="TextBox 22">
            <a:extLst>
              <a:ext uri="{FF2B5EF4-FFF2-40B4-BE49-F238E27FC236}">
                <a16:creationId xmlns:a16="http://schemas.microsoft.com/office/drawing/2014/main" id="{0E452F83-FBB0-D04C-8923-2E885B4D7BCF}"/>
              </a:ext>
            </a:extLst>
          </p:cNvPr>
          <p:cNvSpPr txBox="1"/>
          <p:nvPr/>
        </p:nvSpPr>
        <p:spPr>
          <a:xfrm>
            <a:off x="6758027" y="2152823"/>
            <a:ext cx="1813317" cy="369332"/>
          </a:xfrm>
          <a:prstGeom prst="rect">
            <a:avLst/>
          </a:prstGeom>
          <a:noFill/>
        </p:spPr>
        <p:txBody>
          <a:bodyPr wrap="none" rtlCol="0">
            <a:spAutoFit/>
          </a:bodyPr>
          <a:lstStyle/>
          <a:p>
            <a:r>
              <a:rPr lang="en-US" b="1" dirty="0">
                <a:solidFill>
                  <a:schemeClr val="tx2">
                    <a:lumMod val="50000"/>
                    <a:lumOff val="50000"/>
                  </a:schemeClr>
                </a:solidFill>
              </a:rPr>
              <a:t>Counterfactual</a:t>
            </a:r>
          </a:p>
        </p:txBody>
      </p:sp>
      <p:sp>
        <p:nvSpPr>
          <p:cNvPr id="24" name="TextBox 23">
            <a:extLst>
              <a:ext uri="{FF2B5EF4-FFF2-40B4-BE49-F238E27FC236}">
                <a16:creationId xmlns:a16="http://schemas.microsoft.com/office/drawing/2014/main" id="{7DE1DCC5-8484-6844-BEC2-A5800BDBA571}"/>
              </a:ext>
            </a:extLst>
          </p:cNvPr>
          <p:cNvSpPr txBox="1"/>
          <p:nvPr/>
        </p:nvSpPr>
        <p:spPr>
          <a:xfrm>
            <a:off x="6801211" y="1377583"/>
            <a:ext cx="3775393" cy="369332"/>
          </a:xfrm>
          <a:prstGeom prst="rect">
            <a:avLst/>
          </a:prstGeom>
          <a:noFill/>
        </p:spPr>
        <p:txBody>
          <a:bodyPr wrap="none" rtlCol="0">
            <a:spAutoFit/>
          </a:bodyPr>
          <a:lstStyle/>
          <a:p>
            <a:r>
              <a:rPr lang="en-US" b="1" dirty="0"/>
              <a:t>Are these significantly different?</a:t>
            </a:r>
          </a:p>
        </p:txBody>
      </p:sp>
      <p:sp>
        <p:nvSpPr>
          <p:cNvPr id="25" name="TextBox 24">
            <a:extLst>
              <a:ext uri="{FF2B5EF4-FFF2-40B4-BE49-F238E27FC236}">
                <a16:creationId xmlns:a16="http://schemas.microsoft.com/office/drawing/2014/main" id="{718A3C6E-DD68-AB47-BAB8-C7E0BA07F417}"/>
              </a:ext>
            </a:extLst>
          </p:cNvPr>
          <p:cNvSpPr txBox="1"/>
          <p:nvPr/>
        </p:nvSpPr>
        <p:spPr>
          <a:xfrm>
            <a:off x="9143976" y="3998285"/>
            <a:ext cx="1213838" cy="369332"/>
          </a:xfrm>
          <a:prstGeom prst="rect">
            <a:avLst/>
          </a:prstGeom>
          <a:noFill/>
        </p:spPr>
        <p:txBody>
          <a:bodyPr wrap="square" rtlCol="0">
            <a:spAutoFit/>
          </a:bodyPr>
          <a:lstStyle/>
          <a:p>
            <a:r>
              <a:rPr lang="en-US" b="1" i="1" dirty="0"/>
              <a:t>P</a:t>
            </a:r>
            <a:r>
              <a:rPr lang="en-US" b="1" dirty="0"/>
              <a:t> &lt; 0.001</a:t>
            </a:r>
          </a:p>
        </p:txBody>
      </p:sp>
      <p:sp>
        <p:nvSpPr>
          <p:cNvPr id="3" name="TextBox 2">
            <a:extLst>
              <a:ext uri="{FF2B5EF4-FFF2-40B4-BE49-F238E27FC236}">
                <a16:creationId xmlns:a16="http://schemas.microsoft.com/office/drawing/2014/main" id="{DB72B499-3F7B-484B-5698-D8F027DBE573}"/>
              </a:ext>
            </a:extLst>
          </p:cNvPr>
          <p:cNvSpPr txBox="1"/>
          <p:nvPr/>
        </p:nvSpPr>
        <p:spPr>
          <a:xfrm>
            <a:off x="2057400" y="6480487"/>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57644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27</a:t>
            </a:fld>
            <a:endParaRPr lang="en-US" dirty="0"/>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6" name="TextBox 5">
            <a:extLst>
              <a:ext uri="{FF2B5EF4-FFF2-40B4-BE49-F238E27FC236}">
                <a16:creationId xmlns:a16="http://schemas.microsoft.com/office/drawing/2014/main" id="{51DBB3B0-8789-F711-947B-418AF4D04808}"/>
              </a:ext>
            </a:extLst>
          </p:cNvPr>
          <p:cNvSpPr txBox="1"/>
          <p:nvPr/>
        </p:nvSpPr>
        <p:spPr>
          <a:xfrm>
            <a:off x="5044279" y="3167390"/>
            <a:ext cx="2103461" cy="523220"/>
          </a:xfrm>
          <a:prstGeom prst="rect">
            <a:avLst/>
          </a:prstGeom>
          <a:noFill/>
        </p:spPr>
        <p:txBody>
          <a:bodyPr wrap="none" rtlCol="0">
            <a:spAutoFit/>
          </a:bodyPr>
          <a:lstStyle/>
          <a:p>
            <a:pPr algn="ctr"/>
            <a:r>
              <a:rPr lang="en-US" sz="2800" b="1" dirty="0"/>
              <a:t>Thank you!</a:t>
            </a:r>
          </a:p>
        </p:txBody>
      </p:sp>
    </p:spTree>
    <p:extLst>
      <p:ext uri="{BB962C8B-B14F-4D97-AF65-F5344CB8AC3E}">
        <p14:creationId xmlns:p14="http://schemas.microsoft.com/office/powerpoint/2010/main" val="204116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3</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309300"/>
            <a:ext cx="11338560" cy="4572000"/>
          </a:xfrm>
        </p:spPr>
        <p:txBody>
          <a:bodyPr/>
          <a:lstStyle/>
          <a:p>
            <a:r>
              <a:rPr lang="en-US" dirty="0"/>
              <a:t>Predictive design of molecules and retro-biosynthetic pathways, and predictive design of larger systems from tissues to organs to whole organisms</a:t>
            </a:r>
          </a:p>
          <a:p>
            <a:r>
              <a:rPr lang="en-US" dirty="0"/>
              <a:t>Conversational scientific assistant software</a:t>
            </a:r>
          </a:p>
          <a:p>
            <a:r>
              <a:rPr lang="en-US" dirty="0"/>
              <a:t>Automatic </a:t>
            </a:r>
            <a:r>
              <a:rPr lang="en-US" dirty="0" err="1"/>
              <a:t>scientometric</a:t>
            </a:r>
            <a:r>
              <a:rPr lang="en-US" dirty="0"/>
              <a:t> analysis of knowledge expressed in the research literature</a:t>
            </a:r>
          </a:p>
          <a:p>
            <a:pPr lvl="1"/>
            <a:r>
              <a:rPr lang="en-US" dirty="0"/>
              <a:t>Summarizing and interpreting literature findings, tracking knowledge trends</a:t>
            </a:r>
          </a:p>
          <a:p>
            <a:pPr lvl="1"/>
            <a:r>
              <a:rPr lang="en-US" dirty="0"/>
              <a:t>Automating aspects of domain ontology curation and topic mapping (e.g., extending the </a:t>
            </a:r>
            <a:r>
              <a:rPr lang="en-US" dirty="0" err="1"/>
              <a:t>MeSH</a:t>
            </a:r>
            <a:r>
              <a:rPr lang="en-US" dirty="0"/>
              <a:t> taxonomy)</a:t>
            </a:r>
          </a:p>
          <a:p>
            <a:pPr lvl="1"/>
            <a:r>
              <a:rPr lang="en-US" dirty="0"/>
              <a:t>Identifying uncertainty, controversy, and hypotheses worth investigating</a:t>
            </a:r>
          </a:p>
          <a:p>
            <a:r>
              <a:rPr lang="en-US" dirty="0"/>
              <a:t>Automatic development of theoretical causal models of natural processes from scientific data and literature (e.g., DARPA Big Mechanism program)</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Applications of interest in biotechnology and beyond</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46626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4</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sz="2200" dirty="0"/>
              <a:t>Transformer neural networks are trained to </a:t>
            </a:r>
            <a:r>
              <a:rPr lang="en-US" sz="2200" i="1" dirty="0"/>
              <a:t>predict word sequences</a:t>
            </a:r>
          </a:p>
          <a:p>
            <a:r>
              <a:rPr lang="en-US" sz="2200" dirty="0"/>
              <a:t>Instruction tuning (</a:t>
            </a:r>
            <a:r>
              <a:rPr lang="en-US" sz="2200" i="1" dirty="0"/>
              <a:t>treat input as instructions</a:t>
            </a:r>
            <a:r>
              <a:rPr lang="en-US" sz="2200" dirty="0"/>
              <a:t>, respond appropriately)</a:t>
            </a:r>
          </a:p>
          <a:p>
            <a:r>
              <a:rPr lang="en-US" sz="2200" dirty="0"/>
              <a:t>Value alignment (</a:t>
            </a:r>
            <a:r>
              <a:rPr lang="en-US" sz="2200" i="1" dirty="0"/>
              <a:t>improve responses to align with human feedback</a:t>
            </a:r>
            <a:r>
              <a:rPr lang="en-US" sz="2200" dirty="0"/>
              <a:t> on the “goodness” of replies)</a:t>
            </a:r>
          </a:p>
          <a:p>
            <a:r>
              <a:rPr lang="en-US" sz="2200" dirty="0"/>
              <a:t>Fine-tuning (</a:t>
            </a:r>
            <a:r>
              <a:rPr lang="en-US" sz="2200" i="1" dirty="0"/>
              <a:t>further train a pre-trained LLM in a domain</a:t>
            </a:r>
            <a:r>
              <a:rPr lang="en-US" sz="2200" dirty="0"/>
              <a:t>, e.g., </a:t>
            </a:r>
            <a:r>
              <a:rPr lang="en-US" sz="2200" dirty="0" err="1"/>
              <a:t>BioGPT</a:t>
            </a:r>
            <a:r>
              <a:rPr lang="en-US" sz="2200" dirty="0"/>
              <a:t>, Luo </a:t>
            </a:r>
            <a:r>
              <a:rPr lang="en-US" sz="2200" i="1" dirty="0"/>
              <a:t>et al</a:t>
            </a:r>
            <a:r>
              <a:rPr lang="en-US" sz="2200" dirty="0"/>
              <a:t>., 2023)</a:t>
            </a:r>
          </a:p>
          <a:p>
            <a:r>
              <a:rPr lang="en-US" sz="2200" dirty="0"/>
              <a:t>Retrieval augmentation (</a:t>
            </a:r>
            <a:r>
              <a:rPr lang="en-US" sz="2200" i="1" dirty="0"/>
              <a:t>expose a pre-trained LLM to custom prompt data</a:t>
            </a:r>
            <a:r>
              <a:rPr lang="en-US" sz="2200" dirty="0"/>
              <a:t>, Lewis</a:t>
            </a:r>
            <a:r>
              <a:rPr lang="en-US" sz="2200" i="1" dirty="0"/>
              <a:t> et al., </a:t>
            </a:r>
            <a:r>
              <a:rPr lang="en-US" sz="2200" dirty="0"/>
              <a:t>2020)</a:t>
            </a:r>
          </a:p>
          <a:p>
            <a:r>
              <a:rPr lang="en-US" sz="2200" dirty="0"/>
              <a:t>Avoid overfitting (meaning, avoid copying source training data verbatim in responses, may not be ideal for many science and engineering applications)</a:t>
            </a:r>
          </a:p>
          <a:p>
            <a:r>
              <a:rPr lang="en-US" sz="2200" dirty="0"/>
              <a:t>Major recent advances were partly due to the </a:t>
            </a:r>
            <a:r>
              <a:rPr lang="en-US" sz="2200" b="1" dirty="0">
                <a:solidFill>
                  <a:schemeClr val="tx2">
                    <a:lumMod val="50000"/>
                    <a:lumOff val="50000"/>
                  </a:schemeClr>
                </a:solidFill>
              </a:rPr>
              <a:t>prodigious scale of training data</a:t>
            </a:r>
            <a:r>
              <a:rPr lang="en-US" sz="2200" dirty="0"/>
              <a:t> and high-performance computing (</a:t>
            </a:r>
            <a:r>
              <a:rPr lang="en-US" sz="2200" dirty="0" err="1"/>
              <a:t>HPC</a:t>
            </a:r>
            <a:r>
              <a:rPr lang="en-US" sz="2200" dirty="0"/>
              <a:t>) resources used to perform training (e.g., all English language Internet pages)…the “large” in large language models, $</a:t>
            </a:r>
            <a:r>
              <a:rPr lang="en-US" sz="2200" dirty="0" err="1"/>
              <a:t>100M</a:t>
            </a:r>
            <a:r>
              <a:rPr lang="en-US" sz="2200" dirty="0"/>
              <a:t> </a:t>
            </a:r>
            <a:r>
              <a:rPr lang="en-US" sz="2200" dirty="0" err="1"/>
              <a:t>pricetag</a:t>
            </a:r>
            <a:endParaRPr lang="en-US" sz="2200" dirty="0"/>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Detour: Large Language Model (LLM) basics</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1523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5</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dirty="0"/>
              <a:t>Keep the “creative” (generative, synthetic) abilities while curbing adverse hallucinations</a:t>
            </a:r>
          </a:p>
          <a:p>
            <a:r>
              <a:rPr lang="en-US" dirty="0"/>
              <a:t>Train models to be truth-generating, not just statistics-generating:</a:t>
            </a:r>
          </a:p>
          <a:p>
            <a:pPr lvl="1"/>
            <a:r>
              <a:rPr lang="en-US" dirty="0">
                <a:effectLst/>
                <a:latin typeface="+mj-lt"/>
                <a:ea typeface="Times New Roman" panose="02020603050405020304" pitchFamily="18" charset="0"/>
              </a:rPr>
              <a:t>Use </a:t>
            </a:r>
            <a:r>
              <a:rPr lang="en-US" b="1" dirty="0">
                <a:effectLst/>
                <a:latin typeface="+mj-lt"/>
                <a:ea typeface="Times New Roman" panose="02020603050405020304" pitchFamily="18" charset="0"/>
              </a:rPr>
              <a:t>consensus or “gold standard” human curation</a:t>
            </a:r>
            <a:r>
              <a:rPr lang="en-US" dirty="0">
                <a:effectLst/>
                <a:latin typeface="+mj-lt"/>
                <a:ea typeface="Times New Roman" panose="02020603050405020304" pitchFamily="18" charset="0"/>
              </a:rPr>
              <a:t> of certain training content (expensive, but can be crowd-sourced, e.g., </a:t>
            </a:r>
            <a:r>
              <a:rPr lang="en-US" dirty="0" err="1">
                <a:effectLst/>
                <a:latin typeface="+mj-lt"/>
                <a:ea typeface="Times New Roman" panose="02020603050405020304" pitchFamily="18" charset="0"/>
              </a:rPr>
              <a:t>iNaturalist</a:t>
            </a:r>
            <a:r>
              <a:rPr lang="en-US" dirty="0">
                <a:effectLst/>
                <a:latin typeface="+mj-lt"/>
                <a:ea typeface="Times New Roman" panose="02020603050405020304" pitchFamily="18" charset="0"/>
              </a:rPr>
              <a:t> computer vision app for identifying flora and fauna)</a:t>
            </a:r>
          </a:p>
          <a:p>
            <a:pPr lvl="1"/>
            <a:r>
              <a:rPr lang="en-US" dirty="0">
                <a:latin typeface="+mj-lt"/>
                <a:ea typeface="Times New Roman" panose="02020603050405020304" pitchFamily="18" charset="0"/>
              </a:rPr>
              <a:t>M</a:t>
            </a:r>
            <a:r>
              <a:rPr lang="en-US" dirty="0">
                <a:effectLst/>
                <a:latin typeface="+mj-lt"/>
                <a:ea typeface="Times New Roman" panose="02020603050405020304" pitchFamily="18" charset="0"/>
              </a:rPr>
              <a:t>ark </a:t>
            </a:r>
            <a:r>
              <a:rPr lang="en-US" b="1" dirty="0">
                <a:effectLst/>
                <a:latin typeface="+mj-lt"/>
                <a:ea typeface="Times New Roman" panose="02020603050405020304" pitchFamily="18" charset="0"/>
              </a:rPr>
              <a:t>authoritative sources</a:t>
            </a:r>
            <a:r>
              <a:rPr lang="en-US" dirty="0">
                <a:effectLst/>
                <a:latin typeface="+mj-lt"/>
                <a:ea typeface="Times New Roman" panose="02020603050405020304" pitchFamily="18" charset="0"/>
              </a:rPr>
              <a:t> prior to training and </a:t>
            </a:r>
            <a:r>
              <a:rPr lang="en-US" b="1" dirty="0">
                <a:effectLst/>
                <a:latin typeface="+mj-lt"/>
                <a:ea typeface="Times New Roman" panose="02020603050405020304" pitchFamily="18" charset="0"/>
              </a:rPr>
              <a:t>allow verbatim citations</a:t>
            </a:r>
            <a:r>
              <a:rPr lang="en-US" dirty="0">
                <a:effectLst/>
                <a:latin typeface="+mj-lt"/>
                <a:ea typeface="Times New Roman" panose="02020603050405020304" pitchFamily="18" charset="0"/>
              </a:rPr>
              <a:t> of training data where appropriate (runs against urges to avoid overfitting of source material in responses)</a:t>
            </a:r>
          </a:p>
          <a:p>
            <a:pPr lvl="1"/>
            <a:r>
              <a:rPr lang="en-US" b="1" dirty="0">
                <a:latin typeface="+mj-lt"/>
                <a:ea typeface="Times New Roman" panose="02020603050405020304" pitchFamily="18" charset="0"/>
              </a:rPr>
              <a:t>P</a:t>
            </a:r>
            <a:r>
              <a:rPr lang="en-US" b="1" dirty="0">
                <a:effectLst/>
                <a:latin typeface="+mj-lt"/>
                <a:ea typeface="Times New Roman" panose="02020603050405020304" pitchFamily="18" charset="0"/>
              </a:rPr>
              <a:t>rovide linguistic representations with sensory and/or motor meaning using multimodal models</a:t>
            </a:r>
          </a:p>
          <a:p>
            <a:pPr lvl="1"/>
            <a:r>
              <a:rPr lang="en-US" dirty="0">
                <a:latin typeface="+mj-lt"/>
                <a:ea typeface="Times New Roman" panose="02020603050405020304" pitchFamily="18" charset="0"/>
              </a:rPr>
              <a:t>T</a:t>
            </a:r>
            <a:r>
              <a:rPr lang="en-US" dirty="0">
                <a:effectLst/>
                <a:latin typeface="+mj-lt"/>
                <a:ea typeface="Times New Roman" panose="02020603050405020304" pitchFamily="18" charset="0"/>
              </a:rPr>
              <a:t>rain models to </a:t>
            </a:r>
            <a:r>
              <a:rPr lang="en-US" b="1" dirty="0">
                <a:effectLst/>
                <a:latin typeface="+mj-lt"/>
                <a:ea typeface="Times New Roman" panose="02020603050405020304" pitchFamily="18" charset="0"/>
              </a:rPr>
              <a:t>expose the chains of reasoning</a:t>
            </a:r>
            <a:r>
              <a:rPr lang="en-US" dirty="0">
                <a:effectLst/>
                <a:latin typeface="+mj-lt"/>
                <a:ea typeface="Times New Roman" panose="02020603050405020304" pitchFamily="18" charset="0"/>
              </a:rPr>
              <a:t> used to generate outputs</a:t>
            </a:r>
          </a:p>
          <a:p>
            <a:pPr lvl="1"/>
            <a:r>
              <a:rPr lang="en-US" dirty="0">
                <a:latin typeface="+mj-lt"/>
                <a:ea typeface="Times New Roman" panose="02020603050405020304" pitchFamily="18" charset="0"/>
              </a:rPr>
              <a:t>D</a:t>
            </a:r>
            <a:r>
              <a:rPr lang="en-US" dirty="0">
                <a:effectLst/>
                <a:latin typeface="+mj-lt"/>
                <a:ea typeface="Times New Roman" panose="02020603050405020304" pitchFamily="18" charset="0"/>
              </a:rPr>
              <a:t>evelo</a:t>
            </a:r>
            <a:r>
              <a:rPr lang="en-US" dirty="0">
                <a:latin typeface="+mj-lt"/>
                <a:ea typeface="Times New Roman" panose="02020603050405020304" pitchFamily="18" charset="0"/>
              </a:rPr>
              <a:t>p</a:t>
            </a:r>
            <a:r>
              <a:rPr lang="en-US" dirty="0">
                <a:effectLst/>
                <a:latin typeface="+mj-lt"/>
                <a:ea typeface="Times New Roman" panose="02020603050405020304" pitchFamily="18" charset="0"/>
              </a:rPr>
              <a:t> </a:t>
            </a:r>
            <a:r>
              <a:rPr lang="en-US" b="1" dirty="0">
                <a:solidFill>
                  <a:schemeClr val="tx2">
                    <a:lumMod val="50000"/>
                    <a:lumOff val="50000"/>
                  </a:schemeClr>
                </a:solidFill>
                <a:effectLst/>
                <a:latin typeface="+mj-lt"/>
                <a:ea typeface="Times New Roman" panose="02020603050405020304" pitchFamily="18" charset="0"/>
              </a:rPr>
              <a:t>“intrinsic cognitive models” </a:t>
            </a:r>
            <a:r>
              <a:rPr lang="en-US" dirty="0">
                <a:effectLst/>
                <a:latin typeface="+mj-lt"/>
                <a:ea typeface="Times New Roman" panose="02020603050405020304" pitchFamily="18" charset="0"/>
              </a:rPr>
              <a:t>that seek to </a:t>
            </a:r>
            <a:r>
              <a:rPr lang="en-US" b="1" dirty="0">
                <a:effectLst/>
                <a:latin typeface="+mj-lt"/>
                <a:ea typeface="Times New Roman" panose="02020603050405020304" pitchFamily="18" charset="0"/>
              </a:rPr>
              <a:t>optimize scale-model likeness of structure and function with the phenomena under study</a:t>
            </a:r>
            <a:r>
              <a:rPr lang="en-US" dirty="0">
                <a:effectLst/>
                <a:latin typeface="+mj-lt"/>
                <a:ea typeface="Times New Roman" panose="02020603050405020304" pitchFamily="18" charset="0"/>
              </a:rPr>
              <a:t> for accurate prediction and causal inference, with interpretability and explainability built-in</a:t>
            </a:r>
          </a:p>
          <a:p>
            <a:endParaRPr lang="en-US" dirty="0"/>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400" dirty="0"/>
              <a:t>Toward trustworthy and explainable AI in scientific research and engineering</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9705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6</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sz="2000" b="1" dirty="0">
                <a:latin typeface="Arial" panose="020B0604020202020204" pitchFamily="34" charset="0"/>
                <a:cs typeface="Times New Roman" panose="02020603050405020304" pitchFamily="18" charset="0"/>
              </a:rPr>
              <a:t>Attributed question answering:</a:t>
            </a:r>
            <a:endParaRPr lang="en-US" sz="2000" b="1" dirty="0"/>
          </a:p>
          <a:p>
            <a:pPr lvl="1"/>
            <a:r>
              <a:rPr lang="en-US" sz="1600" dirty="0" err="1">
                <a:effectLst/>
                <a:latin typeface="Arial" panose="020B0604020202020204" pitchFamily="34" charset="0"/>
                <a:ea typeface="Arial" panose="020B0604020202020204" pitchFamily="34" charset="0"/>
                <a:cs typeface="Times New Roman" panose="02020603050405020304" pitchFamily="18" charset="0"/>
              </a:rPr>
              <a:t>PaperQA</a:t>
            </a:r>
            <a:r>
              <a:rPr lang="en-US" sz="1600" dirty="0">
                <a:effectLst/>
                <a:latin typeface="Arial" panose="020B0604020202020204" pitchFamily="34" charset="0"/>
                <a:ea typeface="Arial" panose="020B0604020202020204" pitchFamily="34" charset="0"/>
                <a:cs typeface="Times New Roman" panose="02020603050405020304" pitchFamily="18" charset="0"/>
              </a:rPr>
              <a:t> (Andrew White) is an example of a transformer-based LLM that advertises </a:t>
            </a:r>
            <a:r>
              <a:rPr lang="en-US" sz="1600" dirty="0">
                <a:solidFill>
                  <a:schemeClr val="tx2">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generating answers to questions, “…with no hallucinations, by grounding responses with in-text citations.” </a:t>
            </a:r>
            <a:r>
              <a:rPr lang="en-US" sz="1600" dirty="0">
                <a:effectLst/>
                <a:latin typeface="Arial" panose="020B0604020202020204" pitchFamily="34" charset="0"/>
                <a:ea typeface="Arial" panose="020B0604020202020204" pitchFamily="34" charset="0"/>
                <a:cs typeface="Times New Roman" panose="02020603050405020304" pitchFamily="18" charset="0"/>
              </a:rPr>
              <a:t>(</a:t>
            </a:r>
            <a:r>
              <a:rPr lang="en-US" sz="1600" dirty="0"/>
              <a:t>https://</a:t>
            </a:r>
            <a:r>
              <a:rPr lang="en-US" sz="1600" dirty="0" err="1"/>
              <a:t>github.com</a:t>
            </a:r>
            <a:r>
              <a:rPr lang="en-US" sz="1600" dirty="0"/>
              <a:t>/</a:t>
            </a:r>
            <a:r>
              <a:rPr lang="en-US" sz="1600" dirty="0" err="1"/>
              <a:t>whitead</a:t>
            </a:r>
            <a:r>
              <a:rPr lang="en-US" sz="1600" dirty="0"/>
              <a:t>/paper-</a:t>
            </a:r>
            <a:r>
              <a:rPr lang="en-US" sz="1600" dirty="0" err="1"/>
              <a:t>qa</a:t>
            </a:r>
            <a:r>
              <a:rPr lang="en-US" sz="1600" dirty="0"/>
              <a:t>) </a:t>
            </a:r>
          </a:p>
          <a:p>
            <a:pPr lvl="1"/>
            <a:r>
              <a:rPr lang="en-US" sz="1600" dirty="0" err="1">
                <a:effectLst/>
                <a:latin typeface="+mj-lt"/>
                <a:ea typeface="Times New Roman" panose="02020603050405020304" pitchFamily="18" charset="0"/>
              </a:rPr>
              <a:t>Bohnet</a:t>
            </a:r>
            <a:r>
              <a:rPr lang="en-US" sz="1600" dirty="0">
                <a:effectLst/>
                <a:latin typeface="+mj-lt"/>
                <a:ea typeface="Times New Roman" panose="02020603050405020304" pitchFamily="18" charset="0"/>
              </a:rPr>
              <a:t> B </a:t>
            </a:r>
            <a:r>
              <a:rPr lang="en-US" sz="1600" i="1" dirty="0">
                <a:effectLst/>
                <a:latin typeface="+mj-lt"/>
                <a:ea typeface="Times New Roman" panose="02020603050405020304" pitchFamily="18" charset="0"/>
              </a:rPr>
              <a:t>et al</a:t>
            </a:r>
            <a:r>
              <a:rPr lang="en-US" sz="1600" dirty="0">
                <a:effectLst/>
                <a:latin typeface="+mj-lt"/>
                <a:ea typeface="Times New Roman" panose="02020603050405020304" pitchFamily="18" charset="0"/>
              </a:rPr>
              <a:t>. (2022) Attributed question answering: Evaluation and modeling for attributed large language models. </a:t>
            </a:r>
            <a:r>
              <a:rPr lang="en-US" sz="1600" dirty="0" err="1">
                <a:effectLst/>
                <a:latin typeface="+mj-lt"/>
                <a:ea typeface="Times New Roman" panose="02020603050405020304" pitchFamily="18" charset="0"/>
              </a:rPr>
              <a:t>arXiv:2212.08037v2</a:t>
            </a:r>
            <a:r>
              <a:rPr lang="en-US" sz="1600" dirty="0">
                <a:effectLst/>
                <a:latin typeface="+mj-lt"/>
                <a:ea typeface="Times New Roman" panose="02020603050405020304" pitchFamily="18" charset="0"/>
              </a:rPr>
              <a:t> [</a:t>
            </a:r>
            <a:r>
              <a:rPr lang="en-US" sz="1600" dirty="0" err="1">
                <a:effectLst/>
                <a:latin typeface="+mj-lt"/>
                <a:ea typeface="Times New Roman" panose="02020603050405020304" pitchFamily="18" charset="0"/>
              </a:rPr>
              <a:t>cs.CL</a:t>
            </a:r>
            <a:r>
              <a:rPr lang="en-US" sz="1600" dirty="0">
                <a:effectLst/>
                <a:latin typeface="+mj-lt"/>
                <a:ea typeface="Times New Roman" panose="02020603050405020304" pitchFamily="18" charset="0"/>
              </a:rPr>
              <a:t>] Last revision 10 Feb 2023.</a:t>
            </a:r>
          </a:p>
          <a:p>
            <a:pPr lvl="1"/>
            <a:r>
              <a:rPr lang="en-US" sz="1600" dirty="0">
                <a:effectLst/>
                <a:latin typeface="Arial" panose="020B0604020202020204" pitchFamily="34" charset="0"/>
                <a:ea typeface="Arial" panose="020B0604020202020204" pitchFamily="34" charset="0"/>
                <a:cs typeface="Times New Roman" panose="02020603050405020304" pitchFamily="18" charset="0"/>
              </a:rPr>
              <a:t>Gao L </a:t>
            </a:r>
            <a:r>
              <a:rPr lang="en-US" sz="1600" i="1" dirty="0">
                <a:effectLst/>
                <a:latin typeface="Arial" panose="020B0604020202020204" pitchFamily="34" charset="0"/>
                <a:ea typeface="Arial" panose="020B0604020202020204" pitchFamily="34" charset="0"/>
                <a:cs typeface="Times New Roman" panose="02020603050405020304" pitchFamily="18" charset="0"/>
              </a:rPr>
              <a:t>et al</a:t>
            </a:r>
            <a:r>
              <a:rPr lang="en-US" sz="1600" dirty="0">
                <a:effectLst/>
                <a:latin typeface="Arial" panose="020B0604020202020204" pitchFamily="34" charset="0"/>
                <a:ea typeface="Arial" panose="020B0604020202020204" pitchFamily="34" charset="0"/>
                <a:cs typeface="Times New Roman" panose="02020603050405020304" pitchFamily="18" charset="0"/>
              </a:rPr>
              <a:t>. (2023) </a:t>
            </a:r>
            <a:r>
              <a:rPr lang="en-US" sz="1600" dirty="0" err="1">
                <a:effectLst/>
                <a:latin typeface="Arial" panose="020B0604020202020204" pitchFamily="34" charset="0"/>
                <a:ea typeface="Arial" panose="020B0604020202020204" pitchFamily="34" charset="0"/>
                <a:cs typeface="Times New Roman" panose="02020603050405020304" pitchFamily="18" charset="0"/>
              </a:rPr>
              <a:t>RARR</a:t>
            </a:r>
            <a:r>
              <a:rPr lang="en-US" sz="1600" dirty="0">
                <a:effectLst/>
                <a:latin typeface="Arial" panose="020B0604020202020204" pitchFamily="34" charset="0"/>
                <a:ea typeface="Arial" panose="020B0604020202020204" pitchFamily="34" charset="0"/>
                <a:cs typeface="Times New Roman" panose="02020603050405020304" pitchFamily="18" charset="0"/>
              </a:rPr>
              <a:t>: Researching and revising what language models say, using language models. </a:t>
            </a:r>
            <a:r>
              <a:rPr lang="en-US" sz="1600" i="1" dirty="0">
                <a:effectLst/>
                <a:latin typeface="Arial" panose="020B0604020202020204" pitchFamily="34" charset="0"/>
                <a:ea typeface="Arial" panose="020B0604020202020204" pitchFamily="34" charset="0"/>
                <a:cs typeface="Times New Roman" panose="02020603050405020304" pitchFamily="18" charset="0"/>
              </a:rPr>
              <a:t>Proceedings of the 61st Annual Meeting of the Association for Computational Linguistics Volume 1: Long Papers</a:t>
            </a:r>
            <a:r>
              <a:rPr lang="en-US" sz="1600" dirty="0">
                <a:effectLst/>
                <a:latin typeface="Arial" panose="020B0604020202020204" pitchFamily="34" charset="0"/>
                <a:ea typeface="Arial" panose="020B0604020202020204" pitchFamily="34" charset="0"/>
                <a:cs typeface="Times New Roman" panose="02020603050405020304" pitchFamily="18" charset="0"/>
              </a:rPr>
              <a:t>, pages 16477–16508. July 9-14, 2023.</a:t>
            </a:r>
            <a:endParaRPr lang="en-US" sz="1600" dirty="0">
              <a:effectLst/>
              <a:latin typeface="+mj-lt"/>
              <a:ea typeface="Times New Roman" panose="02020603050405020304" pitchFamily="18" charset="0"/>
            </a:endParaRPr>
          </a:p>
          <a:p>
            <a:r>
              <a:rPr lang="en-US" sz="2000" b="1" dirty="0">
                <a:latin typeface="+mj-lt"/>
                <a:ea typeface="Times New Roman" panose="02020603050405020304" pitchFamily="18" charset="0"/>
              </a:rPr>
              <a:t>Factuality detection:</a:t>
            </a:r>
            <a:endParaRPr lang="en-US" sz="2000" b="1" dirty="0">
              <a:effectLst/>
              <a:latin typeface="+mj-lt"/>
              <a:ea typeface="Times New Roman" panose="02020603050405020304" pitchFamily="18" charset="0"/>
            </a:endParaRPr>
          </a:p>
          <a:p>
            <a:pPr lvl="1"/>
            <a:r>
              <a:rPr lang="en-US" sz="1600" dirty="0" err="1">
                <a:effectLst/>
                <a:latin typeface="Arial" panose="020B0604020202020204" pitchFamily="34" charset="0"/>
                <a:ea typeface="Arial" panose="020B0604020202020204" pitchFamily="34" charset="0"/>
                <a:cs typeface="Times New Roman" panose="02020603050405020304" pitchFamily="18" charset="0"/>
              </a:rPr>
              <a:t>Chern</a:t>
            </a:r>
            <a:r>
              <a:rPr lang="en-US" sz="1600" dirty="0">
                <a:effectLst/>
                <a:latin typeface="Arial" panose="020B0604020202020204" pitchFamily="34" charset="0"/>
                <a:ea typeface="Arial" panose="020B0604020202020204" pitchFamily="34" charset="0"/>
                <a:cs typeface="Times New Roman" panose="02020603050405020304" pitchFamily="18" charset="0"/>
              </a:rPr>
              <a:t> IC </a:t>
            </a:r>
            <a:r>
              <a:rPr lang="en-US" sz="1600" i="1" dirty="0">
                <a:effectLst/>
                <a:latin typeface="Arial" panose="020B0604020202020204" pitchFamily="34" charset="0"/>
                <a:ea typeface="Arial" panose="020B0604020202020204" pitchFamily="34" charset="0"/>
                <a:cs typeface="Times New Roman" panose="02020603050405020304" pitchFamily="18" charset="0"/>
              </a:rPr>
              <a:t>et al</a:t>
            </a:r>
            <a:r>
              <a:rPr lang="en-US" sz="1600" dirty="0">
                <a:effectLst/>
                <a:latin typeface="Arial" panose="020B0604020202020204" pitchFamily="34" charset="0"/>
                <a:ea typeface="Arial" panose="020B0604020202020204" pitchFamily="34" charset="0"/>
                <a:cs typeface="Times New Roman" panose="02020603050405020304" pitchFamily="18" charset="0"/>
              </a:rPr>
              <a:t>. (2023) </a:t>
            </a:r>
            <a:r>
              <a:rPr lang="en-US" sz="1600" dirty="0" err="1">
                <a:effectLst/>
                <a:latin typeface="Arial" panose="020B0604020202020204" pitchFamily="34" charset="0"/>
                <a:ea typeface="Arial" panose="020B0604020202020204" pitchFamily="34" charset="0"/>
                <a:cs typeface="Times New Roman" panose="02020603050405020304" pitchFamily="18" charset="0"/>
              </a:rPr>
              <a:t>FacTool</a:t>
            </a:r>
            <a:r>
              <a:rPr lang="en-US" sz="1600" dirty="0">
                <a:effectLst/>
                <a:latin typeface="Arial" panose="020B0604020202020204" pitchFamily="34" charset="0"/>
                <a:ea typeface="Arial" panose="020B0604020202020204" pitchFamily="34" charset="0"/>
                <a:cs typeface="Times New Roman" panose="02020603050405020304" pitchFamily="18" charset="0"/>
              </a:rPr>
              <a:t>: Factuality detection in generative AI, a tool augmented framework for multi-task and multi-domain scenarios. </a:t>
            </a:r>
            <a:r>
              <a:rPr lang="en-US" sz="1600" dirty="0" err="1">
                <a:effectLst/>
                <a:latin typeface="Arial" panose="020B0604020202020204" pitchFamily="34" charset="0"/>
                <a:ea typeface="Arial" panose="020B0604020202020204" pitchFamily="34" charset="0"/>
                <a:cs typeface="Times New Roman" panose="02020603050405020304" pitchFamily="18" charset="0"/>
              </a:rPr>
              <a:t>arXiv:2307.13528v2</a:t>
            </a:r>
            <a:r>
              <a:rPr lang="en-US" sz="1600" dirty="0">
                <a:effectLst/>
                <a:latin typeface="Arial" panose="020B0604020202020204" pitchFamily="34" charset="0"/>
                <a:ea typeface="Arial" panose="020B0604020202020204" pitchFamily="34" charset="0"/>
                <a:cs typeface="Times New Roman" panose="02020603050405020304" pitchFamily="18" charset="0"/>
              </a:rPr>
              <a:t>.</a:t>
            </a:r>
          </a:p>
          <a:p>
            <a:r>
              <a:rPr lang="en-US" sz="2000" b="1" dirty="0">
                <a:latin typeface="Arial" panose="020B0604020202020204" pitchFamily="34" charset="0"/>
                <a:cs typeface="Times New Roman" panose="02020603050405020304" pitchFamily="18" charset="0"/>
              </a:rPr>
              <a:t>Exposed chains of reasoning:</a:t>
            </a:r>
            <a:endParaRPr lang="en-US" sz="2000" b="1" dirty="0"/>
          </a:p>
          <a:p>
            <a:pPr lvl="1"/>
            <a:r>
              <a:rPr lang="en-US" sz="1600" dirty="0">
                <a:effectLst/>
                <a:latin typeface="Arial" panose="020B0604020202020204" pitchFamily="34" charset="0"/>
                <a:ea typeface="Arial" panose="020B0604020202020204" pitchFamily="34" charset="0"/>
                <a:cs typeface="Times New Roman" panose="02020603050405020304" pitchFamily="18" charset="0"/>
              </a:rPr>
              <a:t>Lu P </a:t>
            </a:r>
            <a:r>
              <a:rPr lang="en-US" sz="1600" i="1" dirty="0">
                <a:effectLst/>
                <a:latin typeface="Arial" panose="020B0604020202020204" pitchFamily="34" charset="0"/>
                <a:ea typeface="Arial" panose="020B0604020202020204" pitchFamily="34" charset="0"/>
                <a:cs typeface="Times New Roman" panose="02020603050405020304" pitchFamily="18" charset="0"/>
              </a:rPr>
              <a:t>et al</a:t>
            </a:r>
            <a:r>
              <a:rPr lang="en-US" sz="1600" dirty="0">
                <a:effectLst/>
                <a:latin typeface="Arial" panose="020B0604020202020204" pitchFamily="34" charset="0"/>
                <a:ea typeface="Arial" panose="020B0604020202020204" pitchFamily="34" charset="0"/>
                <a:cs typeface="Times New Roman" panose="02020603050405020304" pitchFamily="18" charset="0"/>
              </a:rPr>
              <a:t>. (2022) Learn to explain: Multimodal reasoning via thought chains for science question answering. </a:t>
            </a:r>
            <a:r>
              <a:rPr lang="en-US" sz="1600" i="1" dirty="0">
                <a:effectLst/>
                <a:latin typeface="Arial" panose="020B0604020202020204" pitchFamily="34" charset="0"/>
                <a:ea typeface="Arial" panose="020B0604020202020204" pitchFamily="34" charset="0"/>
                <a:cs typeface="Times New Roman" panose="02020603050405020304" pitchFamily="18" charset="0"/>
              </a:rPr>
              <a:t>The 36th Conference on Neural Information Processing Systems (</a:t>
            </a:r>
            <a:r>
              <a:rPr lang="en-US" sz="1600" i="1" dirty="0" err="1">
                <a:effectLst/>
                <a:latin typeface="Arial" panose="020B0604020202020204" pitchFamily="34" charset="0"/>
                <a:ea typeface="Arial" panose="020B0604020202020204" pitchFamily="34" charset="0"/>
                <a:cs typeface="Times New Roman" panose="02020603050405020304" pitchFamily="18" charset="0"/>
              </a:rPr>
              <a:t>NeurIPS</a:t>
            </a:r>
            <a:r>
              <a:rPr lang="en-US" sz="1600" i="1" dirty="0">
                <a:effectLst/>
                <a:latin typeface="Arial" panose="020B0604020202020204" pitchFamily="34" charset="0"/>
                <a:ea typeface="Arial" panose="020B0604020202020204" pitchFamily="34" charset="0"/>
                <a:cs typeface="Times New Roman" panose="02020603050405020304" pitchFamily="18" charset="0"/>
              </a:rPr>
              <a:t>), </a:t>
            </a:r>
            <a:r>
              <a:rPr lang="en-US" sz="1600" dirty="0">
                <a:effectLst/>
                <a:latin typeface="Arial" panose="020B0604020202020204" pitchFamily="34" charset="0"/>
                <a:ea typeface="Arial" panose="020B0604020202020204" pitchFamily="34" charset="0"/>
                <a:cs typeface="Times New Roman" panose="02020603050405020304" pitchFamily="18" charset="0"/>
              </a:rPr>
              <a:t>2022.</a:t>
            </a:r>
            <a:endParaRPr lang="en-US" sz="1600" dirty="0"/>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Current efforts to improve trustworthiness and interpretability </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4617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7</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sz="2200" dirty="0"/>
              <a:t>Language is a form of synesthesia used for communication, and acts as a set of pointers to mental models that have substantial nonlinguistic content often referred to as </a:t>
            </a:r>
            <a:r>
              <a:rPr lang="en-US" sz="2200" b="1" dirty="0">
                <a:solidFill>
                  <a:schemeClr val="tx2">
                    <a:lumMod val="50000"/>
                    <a:lumOff val="50000"/>
                  </a:schemeClr>
                </a:solidFill>
              </a:rPr>
              <a:t>mental imagery</a:t>
            </a:r>
            <a:r>
              <a:rPr lang="en-US" sz="2200" dirty="0"/>
              <a:t> (Pearson and </a:t>
            </a:r>
            <a:r>
              <a:rPr lang="en-US" sz="2200" dirty="0" err="1"/>
              <a:t>Kosslyn</a:t>
            </a:r>
            <a:r>
              <a:rPr lang="en-US" sz="2200" dirty="0"/>
              <a:t>, 2015; Colombe </a:t>
            </a:r>
            <a:r>
              <a:rPr lang="en-US" sz="2200" i="1" dirty="0"/>
              <a:t>et al</a:t>
            </a:r>
            <a:r>
              <a:rPr lang="en-US" sz="2200" dirty="0"/>
              <a:t>., 2022)</a:t>
            </a:r>
          </a:p>
          <a:p>
            <a:r>
              <a:rPr lang="en-US" sz="2200" dirty="0"/>
              <a:t>Language is also frequently used to scaffold internal mental activity (via "self-talk"), but it is not necessary or sufficient for internal mental activity</a:t>
            </a:r>
          </a:p>
          <a:p>
            <a:r>
              <a:rPr lang="en-US" sz="2200" dirty="0"/>
              <a:t>Ordinal representational properties of language are quite low (the basis of the “Frame Problem” in cognitive science, e.g., </a:t>
            </a:r>
            <a:r>
              <a:rPr lang="en-US" sz="2200" dirty="0" err="1"/>
              <a:t>Janlert</a:t>
            </a:r>
            <a:r>
              <a:rPr lang="en-US" sz="2200" dirty="0"/>
              <a:t>, 1996)</a:t>
            </a:r>
          </a:p>
          <a:p>
            <a:r>
              <a:rPr lang="en-US" sz="2200" dirty="0"/>
              <a:t>Words bear very little likeness to the phenomena that they refer to, making them inadequate for intrinsic cognitive modeling (although </a:t>
            </a:r>
            <a:r>
              <a:rPr lang="en-US" sz="2200" dirty="0" err="1"/>
              <a:t>onomonopoeitic</a:t>
            </a:r>
            <a:r>
              <a:rPr lang="en-US" sz="2200" dirty="0"/>
              <a:t> words like “bang” and “pop” are exceptions)</a:t>
            </a:r>
          </a:p>
          <a:p>
            <a:r>
              <a:rPr lang="en-US" sz="1600" dirty="0">
                <a:effectLst/>
                <a:latin typeface="Arial" panose="020B0604020202020204" pitchFamily="34" charset="0"/>
                <a:ea typeface="Arial" panose="020B0604020202020204" pitchFamily="34" charset="0"/>
                <a:cs typeface="Times New Roman" panose="02020603050405020304" pitchFamily="18" charset="0"/>
              </a:rPr>
              <a:t>Bender EM and Koller A (2020) Climbing towards </a:t>
            </a:r>
            <a:r>
              <a:rPr lang="en-US" sz="1600" dirty="0" err="1">
                <a:effectLst/>
                <a:latin typeface="Arial" panose="020B0604020202020204" pitchFamily="34" charset="0"/>
                <a:ea typeface="Arial" panose="020B0604020202020204" pitchFamily="34" charset="0"/>
                <a:cs typeface="Times New Roman" panose="02020603050405020304" pitchFamily="18" charset="0"/>
              </a:rPr>
              <a:t>NLU</a:t>
            </a:r>
            <a:r>
              <a:rPr lang="en-US" sz="1600" dirty="0">
                <a:effectLst/>
                <a:latin typeface="Arial" panose="020B0604020202020204" pitchFamily="34" charset="0"/>
                <a:ea typeface="Arial" panose="020B0604020202020204" pitchFamily="34" charset="0"/>
                <a:cs typeface="Times New Roman" panose="02020603050405020304" pitchFamily="18" charset="0"/>
              </a:rPr>
              <a:t> [Natural Language Understanding]: On meaning, form, and understanding in the age of data. </a:t>
            </a:r>
            <a:r>
              <a:rPr lang="en-US" sz="1600" i="1" dirty="0">
                <a:effectLst/>
                <a:latin typeface="Arial" panose="020B0604020202020204" pitchFamily="34" charset="0"/>
                <a:ea typeface="Arial" panose="020B0604020202020204" pitchFamily="34" charset="0"/>
                <a:cs typeface="Times New Roman" panose="02020603050405020304" pitchFamily="18" charset="0"/>
              </a:rPr>
              <a:t>Proceedings of the 58th Annual Meeting of the Association for Computational Linguistics</a:t>
            </a:r>
            <a:r>
              <a:rPr lang="en-US" sz="1600" dirty="0">
                <a:effectLst/>
                <a:latin typeface="Arial" panose="020B0604020202020204" pitchFamily="34" charset="0"/>
                <a:ea typeface="Arial" panose="020B0604020202020204" pitchFamily="34" charset="0"/>
                <a:cs typeface="Times New Roman" panose="02020603050405020304" pitchFamily="18" charset="0"/>
              </a:rPr>
              <a:t>, pages 5185–5198. July 5–10, 2020.</a:t>
            </a:r>
          </a:p>
          <a:p>
            <a:r>
              <a:rPr lang="en-US" sz="1600" dirty="0" err="1">
                <a:effectLst/>
                <a:latin typeface="Arial" panose="020B0604020202020204" pitchFamily="34" charset="0"/>
                <a:ea typeface="Arial" panose="020B0604020202020204" pitchFamily="34" charset="0"/>
                <a:cs typeface="Times New Roman" panose="02020603050405020304" pitchFamily="18" charset="0"/>
              </a:rPr>
              <a:t>Dretske</a:t>
            </a:r>
            <a:r>
              <a:rPr lang="en-US" sz="1600" dirty="0">
                <a:effectLst/>
                <a:latin typeface="Arial" panose="020B0604020202020204" pitchFamily="34" charset="0"/>
                <a:ea typeface="Arial" panose="020B0604020202020204" pitchFamily="34" charset="0"/>
                <a:cs typeface="Times New Roman" panose="02020603050405020304" pitchFamily="18" charset="0"/>
              </a:rPr>
              <a:t> F (1983) </a:t>
            </a:r>
            <a:r>
              <a:rPr lang="en-US" sz="1600" i="1" dirty="0">
                <a:effectLst/>
                <a:latin typeface="Arial" panose="020B0604020202020204" pitchFamily="34" charset="0"/>
                <a:ea typeface="Arial" panose="020B0604020202020204" pitchFamily="34" charset="0"/>
                <a:cs typeface="Times New Roman" panose="02020603050405020304" pitchFamily="18" charset="0"/>
              </a:rPr>
              <a:t>Knowledge and the Flow of Information</a:t>
            </a:r>
            <a:r>
              <a:rPr lang="en-US" sz="1600" dirty="0">
                <a:effectLst/>
                <a:latin typeface="Arial" panose="020B0604020202020204" pitchFamily="34" charset="0"/>
                <a:ea typeface="Arial" panose="020B0604020202020204" pitchFamily="34" charset="0"/>
                <a:cs typeface="Times New Roman" panose="02020603050405020304" pitchFamily="18" charset="0"/>
              </a:rPr>
              <a:t>. MIT Press.</a:t>
            </a:r>
            <a:endParaRPr lang="en-US" sz="1600" dirty="0"/>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a:xfrm>
            <a:off x="426720" y="457200"/>
            <a:ext cx="11338560" cy="548640"/>
          </a:xfrm>
        </p:spPr>
        <p:txBody>
          <a:bodyPr/>
          <a:lstStyle/>
          <a:p>
            <a:r>
              <a:rPr lang="en-US" sz="2400" dirty="0"/>
              <a:t>Limits of language for analysis and representation (why do we need multimodal models?)</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4275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8</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309300"/>
            <a:ext cx="11338560" cy="4572000"/>
          </a:xfrm>
        </p:spPr>
        <p:txBody>
          <a:bodyPr/>
          <a:lstStyle/>
          <a:p>
            <a:r>
              <a:rPr lang="en-US" sz="2200" dirty="0"/>
              <a:t>We’d like to be able to have </a:t>
            </a:r>
            <a:r>
              <a:rPr lang="en-US" sz="2200" b="1" dirty="0">
                <a:solidFill>
                  <a:schemeClr val="tx2">
                    <a:lumMod val="50000"/>
                    <a:lumOff val="50000"/>
                  </a:schemeClr>
                </a:solidFill>
              </a:rPr>
              <a:t>research conversations</a:t>
            </a:r>
            <a:r>
              <a:rPr lang="en-US" sz="2200" dirty="0"/>
              <a:t> with AI…</a:t>
            </a:r>
          </a:p>
          <a:p>
            <a:r>
              <a:rPr lang="en-US" sz="2200" dirty="0"/>
              <a:t>...but also have AI </a:t>
            </a:r>
            <a:r>
              <a:rPr lang="en-US" sz="2200" b="1" dirty="0">
                <a:solidFill>
                  <a:schemeClr val="tx2">
                    <a:lumMod val="50000"/>
                    <a:lumOff val="50000"/>
                  </a:schemeClr>
                </a:solidFill>
              </a:rPr>
              <a:t>generate novel content</a:t>
            </a:r>
            <a:r>
              <a:rPr lang="en-US" sz="2200" dirty="0"/>
              <a:t> (e.g., generate 3D protein structures from gene sequences, then fit candidate drug molecules to active sites, then produce retro-</a:t>
            </a:r>
            <a:r>
              <a:rPr lang="en-US" sz="2200" dirty="0" err="1"/>
              <a:t>synbio</a:t>
            </a:r>
            <a:r>
              <a:rPr lang="en-US" sz="2200" dirty="0"/>
              <a:t> pathways to make the drugs, then engineer a microbe to house the metabolic synthetic pathways…e.g., a bug that makes Lipitor from acetate)</a:t>
            </a:r>
          </a:p>
          <a:p>
            <a:r>
              <a:rPr lang="en-US" sz="2200" dirty="0"/>
              <a:t>…and </a:t>
            </a:r>
            <a:r>
              <a:rPr lang="en-US" sz="2200" b="1" dirty="0">
                <a:solidFill>
                  <a:schemeClr val="tx2">
                    <a:lumMod val="50000"/>
                    <a:lumOff val="50000"/>
                  </a:schemeClr>
                </a:solidFill>
              </a:rPr>
              <a:t>talk us through the whole thought process</a:t>
            </a:r>
            <a:r>
              <a:rPr lang="en-US" sz="2200" dirty="0"/>
              <a:t>.</a:t>
            </a:r>
          </a:p>
          <a:p>
            <a:r>
              <a:rPr lang="en-US" sz="2200" dirty="0"/>
              <a:t>We can provide non-linguistic grounding for language through multimodal training</a:t>
            </a:r>
          </a:p>
          <a:p>
            <a:r>
              <a:rPr lang="en-US" sz="2200" b="1" dirty="0">
                <a:solidFill>
                  <a:schemeClr val="tx2">
                    <a:lumMod val="50000"/>
                    <a:lumOff val="50000"/>
                  </a:schemeClr>
                </a:solidFill>
              </a:rPr>
              <a:t>This allows reasoning over primary evidence, not just over commentary about it</a:t>
            </a:r>
          </a:p>
          <a:p>
            <a:r>
              <a:rPr lang="en-US" sz="2200" dirty="0"/>
              <a:t>A challenge is getting all non-language data into formats suitable for machine learning, and appropriately cross-referenced with linguistic mentions in literature (what proteomics database entries correspond to this passage of text?)</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Training multimodal AI models for biotechnology</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7957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097D7-FE17-4BE8-B4D0-57FE68F3B037}"/>
              </a:ext>
            </a:extLst>
          </p:cNvPr>
          <p:cNvSpPr>
            <a:spLocks noGrp="1"/>
          </p:cNvSpPr>
          <p:nvPr>
            <p:ph type="sldNum" sz="quarter" idx="12"/>
          </p:nvPr>
        </p:nvSpPr>
        <p:spPr>
          <a:xfrm>
            <a:off x="11157529" y="6400800"/>
            <a:ext cx="620891" cy="182880"/>
          </a:xfrm>
        </p:spPr>
        <p:txBody>
          <a:bodyPr/>
          <a:lstStyle/>
          <a:p>
            <a:fld id="{BECF63ED-5365-0347-943C-46237B9951C9}" type="slidenum">
              <a:rPr lang="en-US" smtClean="0"/>
              <a:pPr/>
              <a:t>9</a:t>
            </a:fld>
            <a:endParaRPr lang="en-US" dirty="0"/>
          </a:p>
        </p:txBody>
      </p:sp>
      <p:sp>
        <p:nvSpPr>
          <p:cNvPr id="13" name="Text Placeholder 12">
            <a:extLst>
              <a:ext uri="{FF2B5EF4-FFF2-40B4-BE49-F238E27FC236}">
                <a16:creationId xmlns:a16="http://schemas.microsoft.com/office/drawing/2014/main" id="{96ABCDA9-EFC6-431E-944A-B37BB6D07716}"/>
              </a:ext>
            </a:extLst>
          </p:cNvPr>
          <p:cNvSpPr>
            <a:spLocks noGrp="1"/>
          </p:cNvSpPr>
          <p:nvPr>
            <p:ph type="body" sz="quarter" idx="13"/>
          </p:nvPr>
        </p:nvSpPr>
        <p:spPr>
          <a:xfrm>
            <a:off x="426720" y="1143000"/>
            <a:ext cx="11338560" cy="4572000"/>
          </a:xfrm>
        </p:spPr>
        <p:txBody>
          <a:bodyPr/>
          <a:lstStyle/>
          <a:p>
            <a:r>
              <a:rPr lang="en-US" dirty="0"/>
              <a:t>ICMs approximate </a:t>
            </a:r>
            <a:r>
              <a:rPr lang="en-US" dirty="0">
                <a:solidFill>
                  <a:schemeClr val="tx2">
                    <a:lumMod val="50000"/>
                    <a:lumOff val="50000"/>
                  </a:schemeClr>
                </a:solidFill>
              </a:rPr>
              <a:t>structural and functional isomorphism</a:t>
            </a:r>
            <a:r>
              <a:rPr lang="en-US" dirty="0"/>
              <a:t> with the system being modeled (e.g., phenomena in the world), with </a:t>
            </a:r>
            <a:r>
              <a:rPr lang="en-US" dirty="0">
                <a:solidFill>
                  <a:schemeClr val="tx2">
                    <a:lumMod val="50000"/>
                    <a:lumOff val="50000"/>
                  </a:schemeClr>
                </a:solidFill>
              </a:rPr>
              <a:t>capture of causality / constraints</a:t>
            </a:r>
            <a:r>
              <a:rPr lang="en-US" dirty="0"/>
              <a:t> from world data (</a:t>
            </a:r>
            <a:r>
              <a:rPr lang="en-US" dirty="0" err="1"/>
              <a:t>Waskan</a:t>
            </a:r>
            <a:r>
              <a:rPr lang="en-US" dirty="0"/>
              <a:t> J (2006) </a:t>
            </a:r>
            <a:r>
              <a:rPr lang="en-US" i="1" dirty="0"/>
              <a:t>Models and Cognition</a:t>
            </a:r>
            <a:r>
              <a:rPr lang="en-US" dirty="0"/>
              <a:t>. MIT Press.)</a:t>
            </a:r>
          </a:p>
          <a:p>
            <a:r>
              <a:rPr lang="en-US" dirty="0"/>
              <a:t>Learned ICM representations may be more interpretable and explainable than those from deep learning, but could be more flexible than hand-built ICM models</a:t>
            </a:r>
          </a:p>
          <a:p>
            <a:r>
              <a:rPr lang="en-US" dirty="0"/>
              <a:t>Let's look at some non-biotechnology variations (but use your imagination!), including hand-built physical, hand-built computational, and machine-learned...</a:t>
            </a:r>
          </a:p>
        </p:txBody>
      </p:sp>
      <p:sp>
        <p:nvSpPr>
          <p:cNvPr id="12" name="Title 11">
            <a:extLst>
              <a:ext uri="{FF2B5EF4-FFF2-40B4-BE49-F238E27FC236}">
                <a16:creationId xmlns:a16="http://schemas.microsoft.com/office/drawing/2014/main" id="{3BA290A5-27F4-4AE4-AF88-6AAA3BA0748B}"/>
              </a:ext>
            </a:extLst>
          </p:cNvPr>
          <p:cNvSpPr>
            <a:spLocks noGrp="1"/>
          </p:cNvSpPr>
          <p:nvPr>
            <p:ph type="title"/>
          </p:nvPr>
        </p:nvSpPr>
        <p:spPr/>
        <p:txBody>
          <a:bodyPr/>
          <a:lstStyle/>
          <a:p>
            <a:r>
              <a:rPr lang="en-US" sz="2800" dirty="0"/>
              <a:t>Intrinsic cognitive models: What are they?</a:t>
            </a:r>
          </a:p>
        </p:txBody>
      </p:sp>
      <p:sp>
        <p:nvSpPr>
          <p:cNvPr id="5" name="TextBox 4">
            <a:extLst>
              <a:ext uri="{FF2B5EF4-FFF2-40B4-BE49-F238E27FC236}">
                <a16:creationId xmlns:a16="http://schemas.microsoft.com/office/drawing/2014/main" id="{FA2039D8-F2EE-AF81-A334-5E6796CB23CB}"/>
              </a:ext>
            </a:extLst>
          </p:cNvPr>
          <p:cNvSpPr txBox="1"/>
          <p:nvPr/>
        </p:nvSpPr>
        <p:spPr>
          <a:xfrm>
            <a:off x="2057400" y="6338500"/>
            <a:ext cx="838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Arial" panose="020B0604020202020204" pitchFamily="34" charset="0"/>
                <a:cs typeface="Times New Roman" panose="02020603050405020304" pitchFamily="18" charset="0"/>
              </a:rPr>
              <a:t>© 2023 The MITRE Corporation | All Rights Reserved | Approved for Public Release 23-00371-17. Distribution Unlimited.</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8197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Print MITRE">
  <a:themeElements>
    <a:clrScheme name="LB-1">
      <a:dk1>
        <a:srgbClr val="000000"/>
      </a:dk1>
      <a:lt1>
        <a:srgbClr val="FFFFFF"/>
      </a:lt1>
      <a:dk2>
        <a:srgbClr val="0E2641"/>
      </a:dk2>
      <a:lt2>
        <a:srgbClr val="E5EEEF"/>
      </a:lt2>
      <a:accent1>
        <a:srgbClr val="335EAC"/>
      </a:accent1>
      <a:accent2>
        <a:srgbClr val="167FAC"/>
      </a:accent2>
      <a:accent3>
        <a:srgbClr val="6E7881"/>
      </a:accent3>
      <a:accent4>
        <a:srgbClr val="238541"/>
      </a:accent4>
      <a:accent5>
        <a:srgbClr val="D3442E"/>
      </a:accent5>
      <a:accent6>
        <a:srgbClr val="5D499E"/>
      </a:accent6>
      <a:hlink>
        <a:srgbClr val="0068DA"/>
      </a:hlink>
      <a:folHlink>
        <a:srgbClr val="FF2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PPT-template-16x9-white-2023-v1.potx" id="{0A09C912-C3EB-4425-B6D1-E7F057D75633}" vid="{079556D6-EFC5-4FBD-B88C-433607D68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MITRE-PPT-template-16x9-white-2023-v1 (1)</Template>
  <TotalTime>16116</TotalTime>
  <Words>3198</Words>
  <Application>Microsoft Macintosh PowerPoint</Application>
  <PresentationFormat>Widescreen</PresentationFormat>
  <Paragraphs>277</Paragraphs>
  <Slides>27</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Cambria Math</vt:lpstr>
      <vt:lpstr>Rockwell</vt:lpstr>
      <vt:lpstr>Wingdings</vt:lpstr>
      <vt:lpstr>White Print MITRE</vt:lpstr>
      <vt:lpstr>Prospects for uses of generative AI in evaluations of truth and causality    Jeff Colombe, Ph.D., Principal Scientist The MITRE Corporation jcolombe@mitre.org</vt:lpstr>
      <vt:lpstr>Technical Exchange Meeting hosted at MITRE, 27 Jun 2023</vt:lpstr>
      <vt:lpstr>Applications of interest in biotechnology and beyond</vt:lpstr>
      <vt:lpstr>Detour: Large Language Model (LLM) basics</vt:lpstr>
      <vt:lpstr>Toward trustworthy and explainable AI in scientific research and engineering</vt:lpstr>
      <vt:lpstr>Current efforts to improve trustworthiness and interpretability </vt:lpstr>
      <vt:lpstr>Limits of language for analysis and representation (why do we need multimodal models?)</vt:lpstr>
      <vt:lpstr>Training multimodal AI models for biotechnology</vt:lpstr>
      <vt:lpstr>Intrinsic cognitive models: What are they?</vt:lpstr>
      <vt:lpstr>Intrinsic cognitive models: What are they?</vt:lpstr>
      <vt:lpstr>Intrinsic cognitive models: What are they?</vt:lpstr>
      <vt:lpstr>Intrinsic cognitive models: What are they?</vt:lpstr>
      <vt:lpstr>How can we model causes, and use them to make inferences?</vt:lpstr>
      <vt:lpstr>PowerPoint Presentation</vt:lpstr>
      <vt:lpstr>PowerPoint Presentation</vt:lpstr>
      <vt:lpstr>PowerPoint Presentation</vt:lpstr>
      <vt:lpstr>How can we model causes, and use them to make inferences?</vt:lpstr>
      <vt:lpstr>Evaluations of claims of causality from evidence</vt:lpstr>
      <vt:lpstr>How can we use machine learning to model counterfactuals?</vt:lpstr>
      <vt:lpstr>PowerPoint Presentation</vt:lpstr>
      <vt:lpstr>PowerPoint Presentation</vt:lpstr>
      <vt:lpstr>PowerPoint Presentation</vt:lpstr>
      <vt:lpstr>Time series analysis tutorial article: Figure 1</vt:lpstr>
      <vt:lpstr>Time series analysis tutorial article: Figure 3</vt:lpstr>
      <vt:lpstr>Time series analysis tutorial article: Figure 4</vt:lpstr>
      <vt:lpstr>Time series analysis tutorial: My custom plot of the counterfactual</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MITRE Corporate Template –   16 x 9</dc:title>
  <dc:subject/>
  <dc:creator>Dr. Jeff Colombe</dc:creator>
  <cp:keywords/>
  <dc:description/>
  <cp:lastModifiedBy>Jeff Colombe</cp:lastModifiedBy>
  <cp:revision>69</cp:revision>
  <cp:lastPrinted>2020-12-17T13:42:49Z</cp:lastPrinted>
  <dcterms:created xsi:type="dcterms:W3CDTF">2023-11-04T04:20:56Z</dcterms:created>
  <dcterms:modified xsi:type="dcterms:W3CDTF">2023-11-15T16:34:54Z</dcterms:modified>
  <cp:category/>
</cp:coreProperties>
</file>